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14" r:id="rId3"/>
    <p:sldMasterId id="2147483726" r:id="rId4"/>
    <p:sldMasterId id="2147483738" r:id="rId5"/>
    <p:sldMasterId id="2147483750" r:id="rId6"/>
  </p:sldMasterIdLst>
  <p:notesMasterIdLst>
    <p:notesMasterId r:id="rId75"/>
  </p:notesMasterIdLst>
  <p:sldIdLst>
    <p:sldId id="274" r:id="rId7"/>
    <p:sldId id="348" r:id="rId8"/>
    <p:sldId id="351" r:id="rId9"/>
    <p:sldId id="349" r:id="rId10"/>
    <p:sldId id="350" r:id="rId11"/>
    <p:sldId id="345" r:id="rId12"/>
    <p:sldId id="344" r:id="rId13"/>
    <p:sldId id="347" r:id="rId14"/>
    <p:sldId id="256" r:id="rId15"/>
    <p:sldId id="260" r:id="rId16"/>
    <p:sldId id="271" r:id="rId17"/>
    <p:sldId id="272" r:id="rId18"/>
    <p:sldId id="262" r:id="rId19"/>
    <p:sldId id="263" r:id="rId20"/>
    <p:sldId id="264" r:id="rId21"/>
    <p:sldId id="270" r:id="rId22"/>
    <p:sldId id="266" r:id="rId23"/>
    <p:sldId id="333" r:id="rId24"/>
    <p:sldId id="265" r:id="rId25"/>
    <p:sldId id="267" r:id="rId26"/>
    <p:sldId id="268" r:id="rId27"/>
    <p:sldId id="269" r:id="rId28"/>
    <p:sldId id="334" r:id="rId29"/>
    <p:sldId id="335" r:id="rId30"/>
    <p:sldId id="336" r:id="rId31"/>
    <p:sldId id="337" r:id="rId32"/>
    <p:sldId id="338" r:id="rId33"/>
    <p:sldId id="339" r:id="rId34"/>
    <p:sldId id="340" r:id="rId35"/>
    <p:sldId id="341" r:id="rId36"/>
    <p:sldId id="342" r:id="rId37"/>
    <p:sldId id="343" r:id="rId38"/>
    <p:sldId id="279" r:id="rId39"/>
    <p:sldId id="280" r:id="rId40"/>
    <p:sldId id="281" r:id="rId41"/>
    <p:sldId id="283" r:id="rId42"/>
    <p:sldId id="284" r:id="rId43"/>
    <p:sldId id="285" r:id="rId44"/>
    <p:sldId id="286" r:id="rId45"/>
    <p:sldId id="287" r:id="rId46"/>
    <p:sldId id="288" r:id="rId47"/>
    <p:sldId id="289" r:id="rId48"/>
    <p:sldId id="290"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3" autoAdjust="0"/>
    <p:restoredTop sz="94660"/>
  </p:normalViewPr>
  <p:slideViewPr>
    <p:cSldViewPr snapToGrid="0">
      <p:cViewPr varScale="1">
        <p:scale>
          <a:sx n="73" d="100"/>
          <a:sy n="73" d="100"/>
        </p:scale>
        <p:origin x="5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8598F-B325-43D8-AE43-C277B41F1300}" type="datetimeFigureOut">
              <a:rPr lang="en-IN" smtClean="0"/>
              <a:t>31-05-2024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DA193-F21F-4AF8-A7A5-2A71F8BF59D6}" type="slidenum">
              <a:rPr lang="en-IN" smtClean="0"/>
              <a:t>‹#›</a:t>
            </a:fld>
            <a:endParaRPr lang="en-IN"/>
          </a:p>
        </p:txBody>
      </p:sp>
    </p:spTree>
    <p:extLst>
      <p:ext uri="{BB962C8B-B14F-4D97-AF65-F5344CB8AC3E}">
        <p14:creationId xmlns:p14="http://schemas.microsoft.com/office/powerpoint/2010/main" val="60598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3D6116-DE6F-4757-8DEF-C39A57F6AF6C}" type="slidenum">
              <a:rPr lang="en-IN" smtClean="0">
                <a:solidFill>
                  <a:prstClr val="black"/>
                </a:solidFill>
              </a:rPr>
              <a:pPr/>
              <a:t>42</a:t>
            </a:fld>
            <a:endParaRPr lang="en-IN">
              <a:solidFill>
                <a:prstClr val="black"/>
              </a:solidFill>
            </a:endParaRPr>
          </a:p>
        </p:txBody>
      </p:sp>
    </p:spTree>
    <p:extLst>
      <p:ext uri="{BB962C8B-B14F-4D97-AF65-F5344CB8AC3E}">
        <p14:creationId xmlns:p14="http://schemas.microsoft.com/office/powerpoint/2010/main" val="370380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7985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5320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859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83241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25708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18802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31008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26901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03331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44796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8202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4184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6877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734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28975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99680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90794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4637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4113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03624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9798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7316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725526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24871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92270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95375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54018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727116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91352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00939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41566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108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146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010349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2889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062239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0818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3779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4407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42885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28194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98049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45195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12301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402729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7427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82426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252307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610728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7426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820304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744734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391315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76657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79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94480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22978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95176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759431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1266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559962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664580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5947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2614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6750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3796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21679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88227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623438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3618547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27238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432734-FB57-4644-8D6A-3783F4F4C8FA}" type="datetimeFigureOut">
              <a:rPr lang="en-IN" smtClean="0">
                <a:solidFill>
                  <a:prstClr val="black">
                    <a:tint val="75000"/>
                  </a:prstClr>
                </a:solidFill>
              </a:rPr>
              <a:pPr/>
              <a:t>31-05-2024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5408672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8.png"/><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9.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0.png"/><Relationship Id="rId1" Type="http://schemas.openxmlformats.org/officeDocument/2006/relationships/slideLayout" Target="../slideLayouts/slideLayout62.xml"/></Relationships>
</file>

<file path=ppt/slides/_rels/slide3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6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6542" y="82194"/>
            <a:ext cx="9404723" cy="914400"/>
          </a:xfrm>
          <a:solidFill>
            <a:schemeClr val="tx1"/>
          </a:solidFill>
        </p:spPr>
        <p:txBody>
          <a:bodyPr>
            <a:noAutofit/>
          </a:bodyPr>
          <a:lstStyle/>
          <a:p>
            <a:pPr algn="ctr"/>
            <a:r>
              <a:rPr lang="en-IN" sz="3600" b="1" dirty="0" smtClean="0">
                <a:solidFill>
                  <a:srgbClr val="00B050"/>
                </a:solidFill>
              </a:rPr>
              <a:t>Module-3</a:t>
            </a:r>
            <a:r>
              <a:rPr lang="en-IN" sz="3600" dirty="0" smtClean="0">
                <a:solidFill>
                  <a:schemeClr val="bg1"/>
                </a:solidFill>
              </a:rPr>
              <a:t/>
            </a:r>
            <a:br>
              <a:rPr lang="en-IN" sz="3600" dirty="0" smtClean="0">
                <a:solidFill>
                  <a:schemeClr val="bg1"/>
                </a:solidFill>
              </a:rPr>
            </a:br>
            <a:r>
              <a:rPr lang="en-US" sz="3600" b="1" dirty="0" smtClean="0">
                <a:solidFill>
                  <a:schemeClr val="bg1"/>
                </a:solidFill>
              </a:rPr>
              <a:t> </a:t>
            </a:r>
            <a:r>
              <a:rPr lang="en-US" sz="3600" b="1" dirty="0">
                <a:solidFill>
                  <a:srgbClr val="FFFF00"/>
                </a:solidFill>
              </a:rPr>
              <a:t>Performance of Three-Phase Induction Motor: </a:t>
            </a:r>
            <a:endParaRPr lang="en-IN" sz="3600" dirty="0">
              <a:solidFill>
                <a:srgbClr val="FFFF00"/>
              </a:solidFill>
            </a:endParaRPr>
          </a:p>
        </p:txBody>
      </p:sp>
      <p:sp>
        <p:nvSpPr>
          <p:cNvPr id="3" name="Content Placeholder 2"/>
          <p:cNvSpPr>
            <a:spLocks noGrp="1"/>
          </p:cNvSpPr>
          <p:nvPr>
            <p:ph idx="1"/>
          </p:nvPr>
        </p:nvSpPr>
        <p:spPr>
          <a:xfrm>
            <a:off x="466726" y="1152526"/>
            <a:ext cx="11287124" cy="5591174"/>
          </a:xfrm>
          <a:solidFill>
            <a:schemeClr val="tx1"/>
          </a:solidFill>
        </p:spPr>
        <p:txBody>
          <a:bodyPr>
            <a:normAutofit/>
          </a:bodyPr>
          <a:lstStyle/>
          <a:p>
            <a:r>
              <a:rPr lang="en-US" sz="2800" dirty="0" smtClean="0">
                <a:solidFill>
                  <a:schemeClr val="bg1"/>
                </a:solidFill>
              </a:rPr>
              <a:t>Phasor Diagram Of Induction Motor on No-load and on Load,</a:t>
            </a:r>
          </a:p>
          <a:p>
            <a:r>
              <a:rPr lang="en-US" sz="2800" dirty="0" smtClean="0">
                <a:solidFill>
                  <a:schemeClr val="bg1"/>
                </a:solidFill>
              </a:rPr>
              <a:t> Equivalent Circuit, Losses, Efficiency, </a:t>
            </a:r>
          </a:p>
          <a:p>
            <a:r>
              <a:rPr lang="en-US" sz="2800" dirty="0" smtClean="0">
                <a:solidFill>
                  <a:schemeClr val="bg1"/>
                </a:solidFill>
              </a:rPr>
              <a:t>No-load and Blocked Rotor Tests.</a:t>
            </a:r>
          </a:p>
          <a:p>
            <a:r>
              <a:rPr lang="en-US" sz="2800" dirty="0" smtClean="0">
                <a:solidFill>
                  <a:schemeClr val="bg1"/>
                </a:solidFill>
              </a:rPr>
              <a:t> Performance of the Motor From The Circle Diagram and Equivalent Circuit.</a:t>
            </a:r>
          </a:p>
          <a:p>
            <a:r>
              <a:rPr lang="en-US" sz="2800" dirty="0" smtClean="0">
                <a:solidFill>
                  <a:schemeClr val="bg1"/>
                </a:solidFill>
              </a:rPr>
              <a:t> Cogging and Crawling. </a:t>
            </a:r>
          </a:p>
          <a:p>
            <a:r>
              <a:rPr lang="en-US" sz="2800" dirty="0" smtClean="0">
                <a:solidFill>
                  <a:schemeClr val="bg1"/>
                </a:solidFill>
              </a:rPr>
              <a:t>High Torque Rotors-double Cage and Deep Rotor Bars. </a:t>
            </a:r>
          </a:p>
          <a:p>
            <a:r>
              <a:rPr lang="en-US" sz="2800" dirty="0" smtClean="0">
                <a:solidFill>
                  <a:schemeClr val="bg1"/>
                </a:solidFill>
              </a:rPr>
              <a:t>Equivalent Circuit and Performance Evaluation of Double Cage Induction Motor. </a:t>
            </a:r>
          </a:p>
          <a:p>
            <a:r>
              <a:rPr lang="en-US" sz="2800" dirty="0" smtClean="0">
                <a:solidFill>
                  <a:schemeClr val="bg1"/>
                </a:solidFill>
              </a:rPr>
              <a:t>Induction Motor Working as Induction Generator.</a:t>
            </a:r>
            <a:endParaRPr lang="en-IN" sz="2800" dirty="0">
              <a:solidFill>
                <a:schemeClr val="bg1"/>
              </a:solidFill>
            </a:endParaRPr>
          </a:p>
        </p:txBody>
      </p:sp>
    </p:spTree>
    <p:extLst>
      <p:ext uri="{BB962C8B-B14F-4D97-AF65-F5344CB8AC3E}">
        <p14:creationId xmlns:p14="http://schemas.microsoft.com/office/powerpoint/2010/main" val="41641029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070" t="48971" r="18733" b="19357"/>
          <a:stretch/>
        </p:blipFill>
        <p:spPr>
          <a:xfrm>
            <a:off x="298174" y="646043"/>
            <a:ext cx="11559209" cy="5744818"/>
          </a:xfrm>
          <a:prstGeom prst="rect">
            <a:avLst/>
          </a:prstGeom>
          <a:solidFill>
            <a:schemeClr val="tx1"/>
          </a:solidFill>
        </p:spPr>
      </p:pic>
    </p:spTree>
    <p:extLst>
      <p:ext uri="{BB962C8B-B14F-4D97-AF65-F5344CB8AC3E}">
        <p14:creationId xmlns:p14="http://schemas.microsoft.com/office/powerpoint/2010/main" val="697909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130" y="556591"/>
            <a:ext cx="10734261" cy="5675244"/>
          </a:xfrm>
          <a:prstGeom prst="rect">
            <a:avLst/>
          </a:prstGeom>
        </p:spPr>
      </p:pic>
    </p:spTree>
    <p:extLst>
      <p:ext uri="{BB962C8B-B14F-4D97-AF65-F5344CB8AC3E}">
        <p14:creationId xmlns:p14="http://schemas.microsoft.com/office/powerpoint/2010/main" val="451247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676" y="256854"/>
            <a:ext cx="11578976" cy="6298058"/>
          </a:xfrm>
          <a:prstGeom prst="rect">
            <a:avLst/>
          </a:prstGeom>
          <a:solidFill>
            <a:schemeClr val="bg1"/>
          </a:solidFill>
        </p:spPr>
      </p:pic>
    </p:spTree>
    <p:extLst>
      <p:ext uri="{BB962C8B-B14F-4D97-AF65-F5344CB8AC3E}">
        <p14:creationId xmlns:p14="http://schemas.microsoft.com/office/powerpoint/2010/main" val="16325653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638" t="32343" r="19447" b="6777"/>
          <a:stretch/>
        </p:blipFill>
        <p:spPr>
          <a:xfrm>
            <a:off x="337930" y="407504"/>
            <a:ext cx="11469757" cy="5953538"/>
          </a:xfrm>
          <a:prstGeom prst="rect">
            <a:avLst/>
          </a:prstGeom>
        </p:spPr>
      </p:pic>
    </p:spTree>
    <p:extLst>
      <p:ext uri="{BB962C8B-B14F-4D97-AF65-F5344CB8AC3E}">
        <p14:creationId xmlns:p14="http://schemas.microsoft.com/office/powerpoint/2010/main" val="10692098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75" t="20392" r="19929" b="10465"/>
          <a:stretch/>
        </p:blipFill>
        <p:spPr>
          <a:xfrm>
            <a:off x="367748" y="506896"/>
            <a:ext cx="11469756" cy="6092687"/>
          </a:xfrm>
          <a:prstGeom prst="rect">
            <a:avLst/>
          </a:prstGeom>
          <a:solidFill>
            <a:schemeClr val="tx1"/>
          </a:solidFill>
        </p:spPr>
      </p:pic>
    </p:spTree>
    <p:extLst>
      <p:ext uri="{BB962C8B-B14F-4D97-AF65-F5344CB8AC3E}">
        <p14:creationId xmlns:p14="http://schemas.microsoft.com/office/powerpoint/2010/main" val="38764721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50" t="16445" r="19184" b="9023"/>
          <a:stretch/>
        </p:blipFill>
        <p:spPr>
          <a:xfrm>
            <a:off x="278296" y="337930"/>
            <a:ext cx="11569147" cy="6142384"/>
          </a:xfrm>
          <a:prstGeom prst="rect">
            <a:avLst/>
          </a:prstGeom>
          <a:solidFill>
            <a:schemeClr val="tx1"/>
          </a:solidFill>
        </p:spPr>
      </p:pic>
    </p:spTree>
    <p:extLst>
      <p:ext uri="{BB962C8B-B14F-4D97-AF65-F5344CB8AC3E}">
        <p14:creationId xmlns:p14="http://schemas.microsoft.com/office/powerpoint/2010/main" val="2042596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75" t="20071" r="20036" b="7494"/>
          <a:stretch/>
        </p:blipFill>
        <p:spPr>
          <a:xfrm>
            <a:off x="487017" y="248478"/>
            <a:ext cx="11459818" cy="6321288"/>
          </a:xfrm>
          <a:prstGeom prst="rect">
            <a:avLst/>
          </a:prstGeom>
        </p:spPr>
      </p:pic>
    </p:spTree>
    <p:extLst>
      <p:ext uri="{BB962C8B-B14F-4D97-AF65-F5344CB8AC3E}">
        <p14:creationId xmlns:p14="http://schemas.microsoft.com/office/powerpoint/2010/main" val="3151979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95" t="22727" r="20035" b="6896"/>
          <a:stretch/>
        </p:blipFill>
        <p:spPr>
          <a:xfrm>
            <a:off x="407504" y="347870"/>
            <a:ext cx="11489635" cy="6132443"/>
          </a:xfrm>
          <a:prstGeom prst="rect">
            <a:avLst/>
          </a:prstGeom>
        </p:spPr>
      </p:pic>
    </p:spTree>
    <p:extLst>
      <p:ext uri="{BB962C8B-B14F-4D97-AF65-F5344CB8AC3E}">
        <p14:creationId xmlns:p14="http://schemas.microsoft.com/office/powerpoint/2010/main" val="42762977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4">
                <a:tint val="45000"/>
                <a:satMod val="400000"/>
              </a:schemeClr>
            </a:duotone>
          </a:blip>
          <a:stretch>
            <a:fillRect/>
          </a:stretch>
        </p:blipFill>
        <p:spPr>
          <a:xfrm>
            <a:off x="506896" y="447261"/>
            <a:ext cx="11285054" cy="5877340"/>
          </a:xfrm>
          <a:prstGeom prst="rect">
            <a:avLst/>
          </a:prstGeom>
          <a:solidFill>
            <a:schemeClr val="tx1"/>
          </a:solidFill>
        </p:spPr>
      </p:pic>
    </p:spTree>
    <p:extLst>
      <p:ext uri="{BB962C8B-B14F-4D97-AF65-F5344CB8AC3E}">
        <p14:creationId xmlns:p14="http://schemas.microsoft.com/office/powerpoint/2010/main" val="4261244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007" t="10630" r="19716" b="7995"/>
          <a:stretch/>
        </p:blipFill>
        <p:spPr>
          <a:xfrm>
            <a:off x="327991" y="477078"/>
            <a:ext cx="11695396" cy="6122505"/>
          </a:xfrm>
          <a:prstGeom prst="rect">
            <a:avLst/>
          </a:prstGeom>
        </p:spPr>
      </p:pic>
    </p:spTree>
    <p:extLst>
      <p:ext uri="{BB962C8B-B14F-4D97-AF65-F5344CB8AC3E}">
        <p14:creationId xmlns:p14="http://schemas.microsoft.com/office/powerpoint/2010/main" val="14214544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1520" y="313508"/>
            <a:ext cx="10672354" cy="6178731"/>
          </a:xfrm>
          <a:prstGeom prst="rect">
            <a:avLst/>
          </a:prstGeom>
        </p:spPr>
      </p:pic>
    </p:spTree>
    <p:extLst>
      <p:ext uri="{BB962C8B-B14F-4D97-AF65-F5344CB8AC3E}">
        <p14:creationId xmlns:p14="http://schemas.microsoft.com/office/powerpoint/2010/main" val="27910898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901" t="29084" r="20142" b="10835"/>
          <a:stretch/>
        </p:blipFill>
        <p:spPr>
          <a:xfrm>
            <a:off x="330741" y="308112"/>
            <a:ext cx="11653736" cy="6311349"/>
          </a:xfrm>
          <a:prstGeom prst="rect">
            <a:avLst/>
          </a:prstGeom>
        </p:spPr>
      </p:pic>
    </p:spTree>
    <p:extLst>
      <p:ext uri="{BB962C8B-B14F-4D97-AF65-F5344CB8AC3E}">
        <p14:creationId xmlns:p14="http://schemas.microsoft.com/office/powerpoint/2010/main" val="80982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13" t="15154" r="19503" b="8062"/>
          <a:stretch/>
        </p:blipFill>
        <p:spPr>
          <a:xfrm>
            <a:off x="318052" y="198783"/>
            <a:ext cx="11698357" cy="6410739"/>
          </a:xfrm>
          <a:prstGeom prst="rect">
            <a:avLst/>
          </a:prstGeom>
        </p:spPr>
      </p:pic>
    </p:spTree>
    <p:extLst>
      <p:ext uri="{BB962C8B-B14F-4D97-AF65-F5344CB8AC3E}">
        <p14:creationId xmlns:p14="http://schemas.microsoft.com/office/powerpoint/2010/main" val="3778865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94" t="11560" r="19823" b="11087"/>
          <a:stretch/>
        </p:blipFill>
        <p:spPr>
          <a:xfrm>
            <a:off x="487016" y="268357"/>
            <a:ext cx="11459819" cy="6271591"/>
          </a:xfrm>
          <a:prstGeom prst="rect">
            <a:avLst/>
          </a:prstGeom>
        </p:spPr>
      </p:pic>
    </p:spTree>
    <p:extLst>
      <p:ext uri="{BB962C8B-B14F-4D97-AF65-F5344CB8AC3E}">
        <p14:creationId xmlns:p14="http://schemas.microsoft.com/office/powerpoint/2010/main" val="3236880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8478" y="298174"/>
            <a:ext cx="11608905" cy="6297267"/>
          </a:xfrm>
          <a:prstGeom prst="rect">
            <a:avLst/>
          </a:prstGeom>
        </p:spPr>
      </p:pic>
    </p:spTree>
    <p:extLst>
      <p:ext uri="{BB962C8B-B14F-4D97-AF65-F5344CB8AC3E}">
        <p14:creationId xmlns:p14="http://schemas.microsoft.com/office/powerpoint/2010/main" val="3812471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626" y="347870"/>
            <a:ext cx="11539331" cy="6211956"/>
          </a:xfrm>
          <a:prstGeom prst="rect">
            <a:avLst/>
          </a:prstGeom>
        </p:spPr>
      </p:pic>
    </p:spTree>
    <p:extLst>
      <p:ext uri="{BB962C8B-B14F-4D97-AF65-F5344CB8AC3E}">
        <p14:creationId xmlns:p14="http://schemas.microsoft.com/office/powerpoint/2010/main" val="3684684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70" y="323850"/>
            <a:ext cx="11529391" cy="6235976"/>
          </a:xfrm>
          <a:prstGeom prst="rect">
            <a:avLst/>
          </a:prstGeom>
        </p:spPr>
      </p:pic>
    </p:spTree>
    <p:extLst>
      <p:ext uri="{BB962C8B-B14F-4D97-AF65-F5344CB8AC3E}">
        <p14:creationId xmlns:p14="http://schemas.microsoft.com/office/powerpoint/2010/main" val="620872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Problems on circle diagram</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1213" y="1420009"/>
            <a:ext cx="11607501" cy="4840942"/>
          </a:xfrm>
          <a:prstGeom prst="rect">
            <a:avLst/>
          </a:prstGeom>
        </p:spPr>
      </p:pic>
    </p:spTree>
    <p:extLst>
      <p:ext uri="{BB962C8B-B14F-4D97-AF65-F5344CB8AC3E}">
        <p14:creationId xmlns:p14="http://schemas.microsoft.com/office/powerpoint/2010/main" val="2637101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304" y="0"/>
            <a:ext cx="12016291" cy="6766560"/>
          </a:xfrm>
          <a:prstGeom prst="rect">
            <a:avLst/>
          </a:prstGeom>
        </p:spPr>
      </p:pic>
    </p:spTree>
    <p:extLst>
      <p:ext uri="{BB962C8B-B14F-4D97-AF65-F5344CB8AC3E}">
        <p14:creationId xmlns:p14="http://schemas.microsoft.com/office/powerpoint/2010/main" val="1439128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7576"/>
            <a:ext cx="12192000" cy="6637469"/>
          </a:xfrm>
          <a:prstGeom prst="rect">
            <a:avLst/>
          </a:prstGeom>
        </p:spPr>
      </p:pic>
    </p:spTree>
    <p:extLst>
      <p:ext uri="{BB962C8B-B14F-4D97-AF65-F5344CB8AC3E}">
        <p14:creationId xmlns:p14="http://schemas.microsoft.com/office/powerpoint/2010/main" val="70698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1940988" cy="6691255"/>
          </a:xfrm>
          <a:prstGeom prst="rect">
            <a:avLst/>
          </a:prstGeom>
        </p:spPr>
      </p:pic>
    </p:spTree>
    <p:extLst>
      <p:ext uri="{BB962C8B-B14F-4D97-AF65-F5344CB8AC3E}">
        <p14:creationId xmlns:p14="http://schemas.microsoft.com/office/powerpoint/2010/main" val="1242919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62150" y="640080"/>
            <a:ext cx="9993084" cy="5865223"/>
          </a:xfrm>
          <a:prstGeom prst="rect">
            <a:avLst/>
          </a:prstGeom>
        </p:spPr>
      </p:pic>
    </p:spTree>
    <p:extLst>
      <p:ext uri="{BB962C8B-B14F-4D97-AF65-F5344CB8AC3E}">
        <p14:creationId xmlns:p14="http://schemas.microsoft.com/office/powerpoint/2010/main" val="2596397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669" y="123713"/>
            <a:ext cx="11955332" cy="6734287"/>
          </a:xfrm>
          <a:prstGeom prst="rect">
            <a:avLst/>
          </a:prstGeom>
        </p:spPr>
      </p:pic>
    </p:spTree>
    <p:extLst>
      <p:ext uri="{BB962C8B-B14F-4D97-AF65-F5344CB8AC3E}">
        <p14:creationId xmlns:p14="http://schemas.microsoft.com/office/powerpoint/2010/main" val="20015841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093" y="75304"/>
            <a:ext cx="11973260" cy="6782695"/>
          </a:xfrm>
          <a:prstGeom prst="rect">
            <a:avLst/>
          </a:prstGeom>
        </p:spPr>
      </p:pic>
    </p:spTree>
    <p:extLst>
      <p:ext uri="{BB962C8B-B14F-4D97-AF65-F5344CB8AC3E}">
        <p14:creationId xmlns:p14="http://schemas.microsoft.com/office/powerpoint/2010/main" val="2749428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6819" y="0"/>
            <a:ext cx="11951745" cy="7024687"/>
          </a:xfrm>
          <a:prstGeom prst="rect">
            <a:avLst/>
          </a:prstGeom>
        </p:spPr>
      </p:pic>
    </p:spTree>
    <p:extLst>
      <p:ext uri="{BB962C8B-B14F-4D97-AF65-F5344CB8AC3E}">
        <p14:creationId xmlns:p14="http://schemas.microsoft.com/office/powerpoint/2010/main" val="1906080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59543"/>
          </a:xfrm>
        </p:spPr>
        <p:txBody>
          <a:bodyPr/>
          <a:lstStyle/>
          <a:p>
            <a:pPr algn="ctr"/>
            <a:r>
              <a:rPr lang="en-US" b="1" dirty="0" smtClean="0">
                <a:solidFill>
                  <a:srgbClr val="00B050"/>
                </a:solidFill>
              </a:rPr>
              <a:t>Crawling of Induction Motor</a:t>
            </a:r>
          </a:p>
        </p:txBody>
      </p:sp>
      <p:sp>
        <p:nvSpPr>
          <p:cNvPr id="3" name="Content Placeholder 2"/>
          <p:cNvSpPr>
            <a:spLocks noGrp="1"/>
          </p:cNvSpPr>
          <p:nvPr>
            <p:ph idx="1"/>
          </p:nvPr>
        </p:nvSpPr>
        <p:spPr>
          <a:xfrm>
            <a:off x="130629" y="1059543"/>
            <a:ext cx="12061371" cy="5675085"/>
          </a:xfrm>
        </p:spPr>
        <p:txBody>
          <a:bodyPr>
            <a:normAutofit/>
          </a:bodyPr>
          <a:lstStyle/>
          <a:p>
            <a:r>
              <a:rPr lang="en-US" sz="3600" u="sng" dirty="0" smtClean="0">
                <a:solidFill>
                  <a:schemeClr val="bg1"/>
                </a:solidFill>
              </a:rPr>
              <a:t>It has been observed that squirrel cage type induction motor has a tendency to run at very low speed compared to its synchronous speed, this phenomenon is known as crawling. </a:t>
            </a:r>
          </a:p>
          <a:p>
            <a:r>
              <a:rPr lang="en-US" sz="3600" dirty="0" smtClean="0">
                <a:solidFill>
                  <a:srgbClr val="FF0000"/>
                </a:solidFill>
              </a:rPr>
              <a:t>The resultant speed is nearly 1/7th of its synchronous speed</a:t>
            </a:r>
            <a:r>
              <a:rPr lang="en-US" sz="3600" dirty="0" smtClean="0">
                <a:solidFill>
                  <a:srgbClr val="002060"/>
                </a:solidFill>
              </a:rPr>
              <a:t>. </a:t>
            </a:r>
          </a:p>
          <a:p>
            <a:r>
              <a:rPr lang="en-US" sz="3600" u="sng" dirty="0" smtClean="0">
                <a:solidFill>
                  <a:schemeClr val="bg1"/>
                </a:solidFill>
              </a:rPr>
              <a:t>Now the question arises why this happens? This action is due to the fact that harmonics fluxes produced in the gap of the stator winding of odd harmonics like 3rd, 5th, 7th etc. </a:t>
            </a:r>
          </a:p>
          <a:p>
            <a:r>
              <a:rPr lang="en-US" sz="3600" dirty="0" smtClean="0">
                <a:solidFill>
                  <a:schemeClr val="bg1"/>
                </a:solidFill>
              </a:rPr>
              <a:t>These harmonics create additional torque fields in addition to the synchronous torque.</a:t>
            </a:r>
            <a:endParaRPr lang="en-IN" sz="3600" dirty="0">
              <a:solidFill>
                <a:schemeClr val="bg1"/>
              </a:solidFill>
            </a:endParaRPr>
          </a:p>
        </p:txBody>
      </p:sp>
    </p:spTree>
    <p:extLst>
      <p:ext uri="{BB962C8B-B14F-4D97-AF65-F5344CB8AC3E}">
        <p14:creationId xmlns:p14="http://schemas.microsoft.com/office/powerpoint/2010/main" val="10353079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904" y="278296"/>
            <a:ext cx="11748054" cy="6579704"/>
          </a:xfrm>
        </p:spPr>
        <p:txBody>
          <a:bodyPr>
            <a:noAutofit/>
          </a:bodyPr>
          <a:lstStyle/>
          <a:p>
            <a:r>
              <a:rPr lang="en-US" sz="3600" dirty="0" smtClean="0">
                <a:solidFill>
                  <a:srgbClr val="FF0000"/>
                </a:solidFill>
              </a:rPr>
              <a:t>The torque produced by these harmonics rotates in the forward or backward direction at Ns/3, Ns/5, Ns/7 speed respectively.</a:t>
            </a:r>
          </a:p>
          <a:p>
            <a:r>
              <a:rPr lang="en-US" sz="3600" dirty="0" smtClean="0">
                <a:solidFill>
                  <a:srgbClr val="002060"/>
                </a:solidFill>
              </a:rPr>
              <a:t> </a:t>
            </a:r>
            <a:r>
              <a:rPr lang="en-US" sz="3600" dirty="0" smtClean="0">
                <a:solidFill>
                  <a:schemeClr val="bg1"/>
                </a:solidFill>
              </a:rPr>
              <a:t>Here we consider only 5th and 7th harmonics and rest are neglected. </a:t>
            </a:r>
          </a:p>
          <a:p>
            <a:r>
              <a:rPr lang="en-US" sz="3600" dirty="0" smtClean="0">
                <a:solidFill>
                  <a:srgbClr val="FF0000"/>
                </a:solidFill>
              </a:rPr>
              <a:t>The torque produced by the 5th harmonic rotates in the backward direction. </a:t>
            </a:r>
          </a:p>
          <a:p>
            <a:r>
              <a:rPr lang="en-US" sz="3600" u="sng" dirty="0" smtClean="0">
                <a:solidFill>
                  <a:schemeClr val="bg1"/>
                </a:solidFill>
              </a:rPr>
              <a:t>This torque produced by fifth harmonic which works as a braking action is small in quantity, so it can be neglected</a:t>
            </a:r>
            <a:r>
              <a:rPr lang="en-US" sz="3600" dirty="0" smtClean="0">
                <a:solidFill>
                  <a:schemeClr val="bg1"/>
                </a:solidFill>
              </a:rPr>
              <a:t>. </a:t>
            </a:r>
          </a:p>
          <a:p>
            <a:r>
              <a:rPr lang="en-US" sz="3600" dirty="0" smtClean="0">
                <a:solidFill>
                  <a:schemeClr val="bg1"/>
                </a:solidFill>
              </a:rPr>
              <a:t>Now the seventh harmonic produces a </a:t>
            </a:r>
            <a:r>
              <a:rPr lang="en-US" sz="3600" u="sng" dirty="0" smtClean="0">
                <a:solidFill>
                  <a:schemeClr val="bg1"/>
                </a:solidFill>
              </a:rPr>
              <a:t>forward rotating torque </a:t>
            </a:r>
            <a:r>
              <a:rPr lang="en-US" sz="3600" dirty="0" smtClean="0">
                <a:solidFill>
                  <a:schemeClr val="bg1"/>
                </a:solidFill>
              </a:rPr>
              <a:t>at synchronous speed Ns/7. Hence, the net forward torque is equal to the sum of the torque produced by 7th harmonic and fundamental torque. </a:t>
            </a:r>
          </a:p>
        </p:txBody>
      </p:sp>
    </p:spTree>
    <p:extLst>
      <p:ext uri="{BB962C8B-B14F-4D97-AF65-F5344CB8AC3E}">
        <p14:creationId xmlns:p14="http://schemas.microsoft.com/office/powerpoint/2010/main" val="4319169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16114"/>
            <a:ext cx="11829141" cy="6633029"/>
          </a:xfrm>
        </p:spPr>
        <p:txBody>
          <a:bodyPr/>
          <a:lstStyle/>
          <a:p>
            <a:r>
              <a:rPr lang="en-US" sz="4000" dirty="0" smtClean="0">
                <a:solidFill>
                  <a:schemeClr val="bg1"/>
                </a:solidFill>
              </a:rPr>
              <a:t>The torque produced by 7th harmonic reaches its maximum positive value just below 1/7 of Ns and at this point slip is high.</a:t>
            </a:r>
          </a:p>
          <a:p>
            <a:r>
              <a:rPr lang="en-US" sz="4000" dirty="0" smtClean="0">
                <a:solidFill>
                  <a:schemeClr val="bg1"/>
                </a:solidFill>
              </a:rPr>
              <a:t> </a:t>
            </a:r>
            <a:r>
              <a:rPr lang="en-US" sz="4000" u="sng" dirty="0" smtClean="0">
                <a:solidFill>
                  <a:schemeClr val="bg1"/>
                </a:solidFill>
              </a:rPr>
              <a:t>At this stage motor does not reach up to its normal speed and continue to rotate at a speed which is much lower than its normal speed. </a:t>
            </a:r>
          </a:p>
          <a:p>
            <a:r>
              <a:rPr lang="en-US" sz="4000" dirty="0" smtClean="0">
                <a:solidFill>
                  <a:schemeClr val="bg1"/>
                </a:solidFill>
              </a:rPr>
              <a:t>This causes crawling of the motor at just below 1/7 synchronous speed and creates the racket. </a:t>
            </a:r>
          </a:p>
          <a:p>
            <a:r>
              <a:rPr lang="en-US" sz="4000" dirty="0" smtClean="0">
                <a:solidFill>
                  <a:schemeClr val="bg1"/>
                </a:solidFill>
              </a:rPr>
              <a:t>The other speed at which motor crawls is 1/13 of synchronous speed.</a:t>
            </a:r>
          </a:p>
          <a:p>
            <a:endParaRPr lang="en-IN" dirty="0"/>
          </a:p>
        </p:txBody>
      </p:sp>
    </p:spTree>
    <p:extLst>
      <p:ext uri="{BB962C8B-B14F-4D97-AF65-F5344CB8AC3E}">
        <p14:creationId xmlns:p14="http://schemas.microsoft.com/office/powerpoint/2010/main" val="4536451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85" y="976046"/>
            <a:ext cx="11260477" cy="5272354"/>
          </a:xfrm>
          <a:solidFill>
            <a:schemeClr val="tx1"/>
          </a:solidFill>
        </p:spPr>
        <p:txBody>
          <a:bodyPr>
            <a:normAutofit fontScale="92500"/>
          </a:bodyPr>
          <a:lstStyle/>
          <a:p>
            <a:endParaRPr lang="en-IN" sz="3600" dirty="0" smtClean="0">
              <a:solidFill>
                <a:schemeClr val="bg1"/>
              </a:solidFill>
            </a:endParaRPr>
          </a:p>
          <a:p>
            <a:r>
              <a:rPr lang="en-IN" sz="3600" dirty="0" smtClean="0">
                <a:solidFill>
                  <a:schemeClr val="bg1"/>
                </a:solidFill>
              </a:rPr>
              <a:t>Torque proportional to the square of the applied voltage </a:t>
            </a:r>
          </a:p>
          <a:p>
            <a:pPr marL="0" indent="0">
              <a:buNone/>
            </a:pPr>
            <a:endParaRPr lang="en-IN" sz="3600" dirty="0" smtClean="0">
              <a:solidFill>
                <a:schemeClr val="bg1"/>
              </a:solidFill>
            </a:endParaRPr>
          </a:p>
          <a:p>
            <a:r>
              <a:rPr lang="en-IN" sz="3600" dirty="0" smtClean="0">
                <a:solidFill>
                  <a:schemeClr val="bg1"/>
                </a:solidFill>
              </a:rPr>
              <a:t>Hence synchronous crawling may be observed which absent under rated voltage conditions. </a:t>
            </a:r>
          </a:p>
          <a:p>
            <a:r>
              <a:rPr lang="en-IN" sz="3600" dirty="0" smtClean="0">
                <a:solidFill>
                  <a:schemeClr val="bg1"/>
                </a:solidFill>
              </a:rPr>
              <a:t>Thus asynchronous harmonic torques cannot be avoided but can be reduced by proper choice of </a:t>
            </a:r>
            <a:r>
              <a:rPr lang="en-IN" sz="3600" i="1" dirty="0" smtClean="0">
                <a:solidFill>
                  <a:srgbClr val="FF0000"/>
                </a:solidFill>
              </a:rPr>
              <a:t>coil span and by skewing the stator and rotor slots.</a:t>
            </a:r>
          </a:p>
          <a:p>
            <a:r>
              <a:rPr lang="en-IN" sz="3600" dirty="0" smtClean="0">
                <a:solidFill>
                  <a:schemeClr val="bg1"/>
                </a:solidFill>
              </a:rPr>
              <a:t>The synchronous  Harmonic torques can be totally eliminated by proper combination of stator and rotor slots.</a:t>
            </a:r>
            <a:endParaRPr lang="en-IN" sz="3600" dirty="0">
              <a:solidFill>
                <a:schemeClr val="bg1"/>
              </a:solidFill>
            </a:endParaRPr>
          </a:p>
        </p:txBody>
      </p:sp>
      <p:pic>
        <p:nvPicPr>
          <p:cNvPr id="5" name="Picture 4"/>
          <p:cNvPicPr>
            <a:picLocks noChangeAspect="1"/>
          </p:cNvPicPr>
          <p:nvPr/>
        </p:nvPicPr>
        <p:blipFill>
          <a:blip r:embed="rId2"/>
          <a:stretch>
            <a:fillRect/>
          </a:stretch>
        </p:blipFill>
        <p:spPr>
          <a:xfrm>
            <a:off x="4371760" y="2198669"/>
            <a:ext cx="1352550" cy="419100"/>
          </a:xfrm>
          <a:prstGeom prst="rect">
            <a:avLst/>
          </a:prstGeom>
        </p:spPr>
      </p:pic>
    </p:spTree>
    <p:extLst>
      <p:ext uri="{BB962C8B-B14F-4D97-AF65-F5344CB8AC3E}">
        <p14:creationId xmlns:p14="http://schemas.microsoft.com/office/powerpoint/2010/main" val="695596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16114" y="0"/>
            <a:ext cx="12075886" cy="6858000"/>
          </a:xfrm>
          <a:prstGeom prst="rect">
            <a:avLst/>
          </a:prstGeom>
        </p:spPr>
      </p:pic>
    </p:spTree>
    <p:extLst>
      <p:ext uri="{BB962C8B-B14F-4D97-AF65-F5344CB8AC3E}">
        <p14:creationId xmlns:p14="http://schemas.microsoft.com/office/powerpoint/2010/main" val="3855777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75657"/>
          </a:xfrm>
        </p:spPr>
        <p:txBody>
          <a:bodyPr>
            <a:normAutofit fontScale="90000"/>
          </a:bodyPr>
          <a:lstStyle/>
          <a:p>
            <a:pPr algn="ctr"/>
            <a:r>
              <a:rPr lang="en-US" dirty="0" smtClean="0">
                <a:solidFill>
                  <a:srgbClr val="FF0000"/>
                </a:solidFill>
              </a:rPr>
              <a:t>Cogging of Induction Motor</a:t>
            </a:r>
            <a:br>
              <a:rPr lang="en-US" dirty="0" smtClean="0">
                <a:solidFill>
                  <a:srgbClr val="FF0000"/>
                </a:solidFill>
              </a:rPr>
            </a:br>
            <a:endParaRPr lang="en-IN" dirty="0">
              <a:solidFill>
                <a:srgbClr val="FF0000"/>
              </a:solidFill>
            </a:endParaRPr>
          </a:p>
        </p:txBody>
      </p:sp>
      <p:sp>
        <p:nvSpPr>
          <p:cNvPr id="3" name="Content Placeholder 2"/>
          <p:cNvSpPr>
            <a:spLocks noGrp="1"/>
          </p:cNvSpPr>
          <p:nvPr>
            <p:ph idx="1"/>
          </p:nvPr>
        </p:nvSpPr>
        <p:spPr>
          <a:xfrm>
            <a:off x="101600" y="551543"/>
            <a:ext cx="11800114" cy="6306457"/>
          </a:xfrm>
        </p:spPr>
        <p:txBody>
          <a:bodyPr>
            <a:noAutofit/>
          </a:bodyPr>
          <a:lstStyle/>
          <a:p>
            <a:r>
              <a:rPr lang="en-US" sz="3200" dirty="0" smtClean="0">
                <a:solidFill>
                  <a:schemeClr val="bg1"/>
                </a:solidFill>
              </a:rPr>
              <a:t>This characteristic of induction motor comes into picture when motor refuses to start at all.</a:t>
            </a:r>
          </a:p>
          <a:p>
            <a:r>
              <a:rPr lang="en-US" sz="3200" dirty="0" smtClean="0">
                <a:solidFill>
                  <a:schemeClr val="bg1"/>
                </a:solidFill>
              </a:rPr>
              <a:t> Sometimes it happens because of low supply voltage. </a:t>
            </a:r>
          </a:p>
          <a:p>
            <a:r>
              <a:rPr lang="en-US" sz="3200" dirty="0" smtClean="0">
                <a:solidFill>
                  <a:schemeClr val="bg1"/>
                </a:solidFill>
              </a:rPr>
              <a:t>But the main reason for starting problem in the motor is because of cogging in which the slots of the stator get locked up with the rotor slots. </a:t>
            </a:r>
          </a:p>
          <a:p>
            <a:r>
              <a:rPr lang="en-US" sz="3200" dirty="0" smtClean="0">
                <a:solidFill>
                  <a:schemeClr val="bg1"/>
                </a:solidFill>
              </a:rPr>
              <a:t>As we know that there is series of slots in the stator and rotor of the induction motor.</a:t>
            </a:r>
          </a:p>
          <a:p>
            <a:r>
              <a:rPr lang="en-US" sz="3200" dirty="0" smtClean="0">
                <a:solidFill>
                  <a:schemeClr val="bg1"/>
                </a:solidFill>
              </a:rPr>
              <a:t> When the slots of the rotor are equal in number with slots in the stator, they align themselves in such way that both face to each other and at this stage the reluctance of the magnetic path is minimum and motor refuse to start.</a:t>
            </a:r>
          </a:p>
          <a:p>
            <a:r>
              <a:rPr lang="en-US" sz="3200" dirty="0" smtClean="0">
                <a:solidFill>
                  <a:schemeClr val="bg1"/>
                </a:solidFill>
              </a:rPr>
              <a:t>This characteristic of the induction motor is called coggin</a:t>
            </a:r>
            <a:r>
              <a:rPr lang="en-US" sz="3200" dirty="0" smtClean="0"/>
              <a:t>g. </a:t>
            </a:r>
          </a:p>
        </p:txBody>
      </p:sp>
    </p:spTree>
    <p:extLst>
      <p:ext uri="{BB962C8B-B14F-4D97-AF65-F5344CB8AC3E}">
        <p14:creationId xmlns:p14="http://schemas.microsoft.com/office/powerpoint/2010/main" val="3069414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43" y="0"/>
            <a:ext cx="12046857" cy="6857999"/>
          </a:xfrm>
        </p:spPr>
        <p:txBody>
          <a:bodyPr>
            <a:normAutofit/>
          </a:bodyPr>
          <a:lstStyle/>
          <a:p>
            <a:r>
              <a:rPr lang="en-US" sz="4000" dirty="0" smtClean="0">
                <a:solidFill>
                  <a:schemeClr val="bg1"/>
                </a:solidFill>
              </a:rPr>
              <a:t>Apart from this, there is one more reason for cogging. </a:t>
            </a:r>
          </a:p>
          <a:p>
            <a:r>
              <a:rPr lang="en-US" sz="4000" dirty="0" smtClean="0">
                <a:solidFill>
                  <a:schemeClr val="bg1"/>
                </a:solidFill>
              </a:rPr>
              <a:t>If the harmonic frequencies coincide with the slot frequency due to the harmonics present in the supply voltage then it causes torque modulation. </a:t>
            </a:r>
          </a:p>
          <a:p>
            <a:r>
              <a:rPr lang="en-US" sz="4000" dirty="0" smtClean="0">
                <a:solidFill>
                  <a:schemeClr val="bg1"/>
                </a:solidFill>
              </a:rPr>
              <a:t>As a result, of it cogging occurs. </a:t>
            </a:r>
          </a:p>
          <a:p>
            <a:r>
              <a:rPr lang="en-US" sz="4000" dirty="0" smtClean="0">
                <a:solidFill>
                  <a:schemeClr val="bg1"/>
                </a:solidFill>
              </a:rPr>
              <a:t>This characteristic is also known as magnetic teeth locking of the induction motor.</a:t>
            </a:r>
            <a:endParaRPr lang="en-IN" sz="4000" dirty="0" smtClean="0">
              <a:solidFill>
                <a:schemeClr val="bg1"/>
              </a:solidFill>
            </a:endParaRPr>
          </a:p>
          <a:p>
            <a:endParaRPr lang="en-IN" sz="4000" dirty="0">
              <a:solidFill>
                <a:schemeClr val="bg1"/>
              </a:solidFill>
            </a:endParaRPr>
          </a:p>
        </p:txBody>
      </p:sp>
    </p:spTree>
    <p:extLst>
      <p:ext uri="{BB962C8B-B14F-4D97-AF65-F5344CB8AC3E}">
        <p14:creationId xmlns:p14="http://schemas.microsoft.com/office/powerpoint/2010/main" val="1047832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83771" y="248194"/>
            <a:ext cx="10763795" cy="6466115"/>
          </a:xfrm>
          <a:prstGeom prst="rect">
            <a:avLst/>
          </a:prstGeom>
        </p:spPr>
      </p:pic>
    </p:spTree>
    <p:extLst>
      <p:ext uri="{BB962C8B-B14F-4D97-AF65-F5344CB8AC3E}">
        <p14:creationId xmlns:p14="http://schemas.microsoft.com/office/powerpoint/2010/main" val="21572867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46628"/>
          </a:xfrm>
        </p:spPr>
        <p:txBody>
          <a:bodyPr/>
          <a:lstStyle/>
          <a:p>
            <a:r>
              <a:rPr lang="en-US" dirty="0" smtClean="0">
                <a:solidFill>
                  <a:srgbClr val="FF0000"/>
                </a:solidFill>
              </a:rPr>
              <a:t>Methods to overcome Cogging</a:t>
            </a:r>
            <a:endParaRPr lang="en-IN" dirty="0">
              <a:solidFill>
                <a:srgbClr val="FF0000"/>
              </a:solidFill>
            </a:endParaRPr>
          </a:p>
        </p:txBody>
      </p:sp>
      <p:sp>
        <p:nvSpPr>
          <p:cNvPr id="3" name="Content Placeholder 2"/>
          <p:cNvSpPr>
            <a:spLocks noGrp="1"/>
          </p:cNvSpPr>
          <p:nvPr>
            <p:ph idx="1"/>
          </p:nvPr>
        </p:nvSpPr>
        <p:spPr>
          <a:xfrm>
            <a:off x="217714" y="1146628"/>
            <a:ext cx="11785600" cy="5711371"/>
          </a:xfrm>
        </p:spPr>
        <p:txBody>
          <a:bodyPr/>
          <a:lstStyle/>
          <a:p>
            <a:pPr marL="0" indent="0">
              <a:buNone/>
            </a:pPr>
            <a:r>
              <a:rPr lang="en-US" dirty="0"/>
              <a:t/>
            </a:r>
            <a:br>
              <a:rPr lang="en-US" dirty="0"/>
            </a:br>
            <a:r>
              <a:rPr lang="en-US" dirty="0">
                <a:solidFill>
                  <a:schemeClr val="bg1"/>
                </a:solidFill>
              </a:rPr>
              <a:t>This problem can be easily solved by adopting several measures. These solutions are as follows:</a:t>
            </a:r>
          </a:p>
          <a:p>
            <a:r>
              <a:rPr lang="en-US" dirty="0">
                <a:solidFill>
                  <a:schemeClr val="bg1"/>
                </a:solidFill>
              </a:rPr>
              <a:t>The number of slots in rotor should not be equal to the number of slots in the stator.</a:t>
            </a:r>
          </a:p>
          <a:p>
            <a:r>
              <a:rPr lang="en-US" dirty="0">
                <a:solidFill>
                  <a:schemeClr val="bg1"/>
                </a:solidFill>
              </a:rPr>
              <a:t>Skewing of the rotor slots, that means the stack of the rotor is arranged in such a way that it angled with the axis of the rotation.</a:t>
            </a:r>
          </a:p>
          <a:p>
            <a:endParaRPr lang="en-IN" dirty="0">
              <a:solidFill>
                <a:srgbClr val="002060"/>
              </a:solidFill>
            </a:endParaRPr>
          </a:p>
        </p:txBody>
      </p:sp>
    </p:spTree>
    <p:extLst>
      <p:ext uri="{BB962C8B-B14F-4D97-AF65-F5344CB8AC3E}">
        <p14:creationId xmlns:p14="http://schemas.microsoft.com/office/powerpoint/2010/main" val="3078353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65922" y="357809"/>
            <a:ext cx="10972799" cy="6052930"/>
          </a:xfrm>
          <a:prstGeom prst="rect">
            <a:avLst/>
          </a:prstGeom>
          <a:solidFill>
            <a:schemeClr val="tx1"/>
          </a:solidFill>
        </p:spPr>
      </p:pic>
    </p:spTree>
    <p:extLst>
      <p:ext uri="{BB962C8B-B14F-4D97-AF65-F5344CB8AC3E}">
        <p14:creationId xmlns:p14="http://schemas.microsoft.com/office/powerpoint/2010/main" val="24215994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7261" y="518475"/>
            <a:ext cx="11310730" cy="5552387"/>
          </a:xfrm>
          <a:prstGeom prst="rect">
            <a:avLst/>
          </a:prstGeom>
        </p:spPr>
      </p:pic>
    </p:spTree>
    <p:extLst>
      <p:ext uri="{BB962C8B-B14F-4D97-AF65-F5344CB8AC3E}">
        <p14:creationId xmlns:p14="http://schemas.microsoft.com/office/powerpoint/2010/main" val="148341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17599"/>
          </a:xfrm>
          <a:solidFill>
            <a:schemeClr val="tx1"/>
          </a:solidFill>
        </p:spPr>
        <p:txBody>
          <a:bodyPr/>
          <a:lstStyle/>
          <a:p>
            <a:pPr algn="ctr"/>
            <a:r>
              <a:rPr lang="en-US" b="1" dirty="0" smtClean="0">
                <a:solidFill>
                  <a:schemeClr val="bg1"/>
                </a:solidFill>
              </a:rPr>
              <a:t>Equivalent circuit of 3 phase Induction motor</a:t>
            </a:r>
            <a:endParaRPr lang="en-IN" b="1" dirty="0">
              <a:solidFill>
                <a:schemeClr val="bg1"/>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blip>
          <a:stretch>
            <a:fillRect/>
          </a:stretch>
        </p:blipFill>
        <p:spPr>
          <a:xfrm>
            <a:off x="258417" y="1117601"/>
            <a:ext cx="11668540" cy="4945270"/>
          </a:xfrm>
          <a:prstGeom prst="rect">
            <a:avLst/>
          </a:prstGeom>
          <a:solidFill>
            <a:schemeClr val="tx1"/>
          </a:solidFill>
        </p:spPr>
      </p:pic>
    </p:spTree>
    <p:extLst>
      <p:ext uri="{BB962C8B-B14F-4D97-AF65-F5344CB8AC3E}">
        <p14:creationId xmlns:p14="http://schemas.microsoft.com/office/powerpoint/2010/main" val="14439598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607" y="129092"/>
            <a:ext cx="12041393" cy="6572922"/>
          </a:xfrm>
        </p:spPr>
        <p:txBody>
          <a:bodyPr>
            <a:normAutofit fontScale="92500" lnSpcReduction="20000"/>
          </a:bodyPr>
          <a:lstStyle/>
          <a:p>
            <a:pPr marL="0" indent="0" algn="ctr">
              <a:buNone/>
            </a:pPr>
            <a:r>
              <a:rPr lang="en-US" sz="6000" b="1" dirty="0">
                <a:solidFill>
                  <a:srgbClr val="FF0000"/>
                </a:solidFill>
              </a:rPr>
              <a:t>High torque </a:t>
            </a:r>
            <a:r>
              <a:rPr lang="en-US" sz="6000" b="1" dirty="0" smtClean="0">
                <a:solidFill>
                  <a:srgbClr val="FF0000"/>
                </a:solidFill>
              </a:rPr>
              <a:t>rotors:</a:t>
            </a:r>
          </a:p>
          <a:p>
            <a:r>
              <a:rPr lang="en-US" sz="6000" dirty="0" smtClean="0">
                <a:solidFill>
                  <a:schemeClr val="bg1"/>
                </a:solidFill>
              </a:rPr>
              <a:t>Double </a:t>
            </a:r>
            <a:r>
              <a:rPr lang="en-US" sz="6000" dirty="0">
                <a:solidFill>
                  <a:schemeClr val="bg1"/>
                </a:solidFill>
              </a:rPr>
              <a:t>cage and </a:t>
            </a:r>
            <a:r>
              <a:rPr lang="en-US" sz="6000" dirty="0" smtClean="0">
                <a:solidFill>
                  <a:schemeClr val="bg1"/>
                </a:solidFill>
              </a:rPr>
              <a:t>Deep </a:t>
            </a:r>
            <a:r>
              <a:rPr lang="en-US" sz="6000" dirty="0">
                <a:solidFill>
                  <a:schemeClr val="bg1"/>
                </a:solidFill>
              </a:rPr>
              <a:t>rotor bars. </a:t>
            </a:r>
            <a:endParaRPr lang="en-US" sz="6000" dirty="0" smtClean="0">
              <a:solidFill>
                <a:schemeClr val="bg1"/>
              </a:solidFill>
            </a:endParaRPr>
          </a:p>
          <a:p>
            <a:r>
              <a:rPr lang="en-US" sz="6000" dirty="0" smtClean="0">
                <a:solidFill>
                  <a:schemeClr val="bg1"/>
                </a:solidFill>
              </a:rPr>
              <a:t>Equivalent </a:t>
            </a:r>
            <a:r>
              <a:rPr lang="en-US" sz="6000" dirty="0">
                <a:solidFill>
                  <a:schemeClr val="bg1"/>
                </a:solidFill>
              </a:rPr>
              <a:t>circuit and performance evaluation of </a:t>
            </a:r>
            <a:r>
              <a:rPr lang="en-US" sz="6000" dirty="0" smtClean="0">
                <a:solidFill>
                  <a:schemeClr val="bg1"/>
                </a:solidFill>
              </a:rPr>
              <a:t>Double </a:t>
            </a:r>
            <a:r>
              <a:rPr lang="en-US" sz="6000" dirty="0">
                <a:solidFill>
                  <a:schemeClr val="bg1"/>
                </a:solidFill>
              </a:rPr>
              <a:t>cage induction motor. </a:t>
            </a:r>
            <a:endParaRPr lang="en-US" sz="6000" dirty="0" smtClean="0">
              <a:solidFill>
                <a:schemeClr val="bg1"/>
              </a:solidFill>
            </a:endParaRPr>
          </a:p>
          <a:p>
            <a:r>
              <a:rPr lang="en-US" sz="6000" dirty="0" smtClean="0">
                <a:solidFill>
                  <a:schemeClr val="bg1"/>
                </a:solidFill>
              </a:rPr>
              <a:t>Induction </a:t>
            </a:r>
            <a:r>
              <a:rPr lang="en-US" sz="6000" u="sng" dirty="0" smtClean="0">
                <a:solidFill>
                  <a:schemeClr val="bg1"/>
                </a:solidFill>
              </a:rPr>
              <a:t>Motor</a:t>
            </a:r>
            <a:r>
              <a:rPr lang="en-US" sz="6000" dirty="0" smtClean="0">
                <a:solidFill>
                  <a:schemeClr val="bg1"/>
                </a:solidFill>
              </a:rPr>
              <a:t> </a:t>
            </a:r>
            <a:r>
              <a:rPr lang="en-US" sz="6000" dirty="0">
                <a:solidFill>
                  <a:schemeClr val="bg1"/>
                </a:solidFill>
              </a:rPr>
              <a:t>working as induction </a:t>
            </a:r>
            <a:r>
              <a:rPr lang="en-US" sz="6000" u="sng" dirty="0" smtClean="0">
                <a:solidFill>
                  <a:schemeClr val="bg1"/>
                </a:solidFill>
              </a:rPr>
              <a:t>Generator</a:t>
            </a:r>
            <a:r>
              <a:rPr lang="en-US" sz="6000" dirty="0">
                <a:solidFill>
                  <a:schemeClr val="bg1"/>
                </a:solidFill>
              </a:rPr>
              <a:t>; </a:t>
            </a:r>
            <a:endParaRPr lang="en-US" sz="6000" dirty="0" smtClean="0">
              <a:solidFill>
                <a:schemeClr val="bg1"/>
              </a:solidFill>
            </a:endParaRPr>
          </a:p>
          <a:p>
            <a:r>
              <a:rPr lang="en-US" sz="6000" dirty="0" smtClean="0">
                <a:solidFill>
                  <a:schemeClr val="bg1"/>
                </a:solidFill>
              </a:rPr>
              <a:t>standalone </a:t>
            </a:r>
            <a:r>
              <a:rPr lang="en-US" sz="6000" dirty="0">
                <a:solidFill>
                  <a:schemeClr val="bg1"/>
                </a:solidFill>
              </a:rPr>
              <a:t>operation </a:t>
            </a:r>
            <a:r>
              <a:rPr lang="en-US" sz="6000" dirty="0" smtClean="0">
                <a:solidFill>
                  <a:schemeClr val="bg1"/>
                </a:solidFill>
              </a:rPr>
              <a:t>&amp;Grid </a:t>
            </a:r>
            <a:r>
              <a:rPr lang="en-US" sz="6000" dirty="0">
                <a:solidFill>
                  <a:schemeClr val="bg1"/>
                </a:solidFill>
              </a:rPr>
              <a:t>connected operation. </a:t>
            </a:r>
          </a:p>
          <a:p>
            <a:endParaRPr lang="en-IN" dirty="0"/>
          </a:p>
        </p:txBody>
      </p:sp>
    </p:spTree>
    <p:extLst>
      <p:ext uri="{BB962C8B-B14F-4D97-AF65-F5344CB8AC3E}">
        <p14:creationId xmlns:p14="http://schemas.microsoft.com/office/powerpoint/2010/main" val="268876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981468" cy="6176964"/>
          </a:xfrm>
          <a:solidFill>
            <a:schemeClr val="tx1"/>
          </a:solidFill>
        </p:spPr>
        <p:txBody>
          <a:bodyPr>
            <a:normAutofit/>
          </a:bodyPr>
          <a:lstStyle/>
          <a:p>
            <a:r>
              <a:rPr lang="en-US" sz="4000" dirty="0">
                <a:solidFill>
                  <a:schemeClr val="bg1"/>
                </a:solidFill>
              </a:rPr>
              <a:t>But the thing is that squirrel cage induction motor has very low starting torque due to its rotor resistance of </a:t>
            </a:r>
            <a:r>
              <a:rPr lang="en-US" sz="4000" dirty="0">
                <a:solidFill>
                  <a:srgbClr val="FF0000"/>
                </a:solidFill>
              </a:rPr>
              <a:t>very low value</a:t>
            </a:r>
            <a:r>
              <a:rPr lang="en-US" sz="4000" dirty="0"/>
              <a:t>. So to provide a </a:t>
            </a:r>
            <a:r>
              <a:rPr lang="en-US" sz="4000" u="sng" dirty="0"/>
              <a:t>higher value of rotor </a:t>
            </a:r>
            <a:r>
              <a:rPr lang="en-US" sz="4000" u="sng" dirty="0">
                <a:solidFill>
                  <a:schemeClr val="bg1"/>
                </a:solidFill>
              </a:rPr>
              <a:t>resistance</a:t>
            </a:r>
            <a:r>
              <a:rPr lang="en-US" sz="4000" dirty="0">
                <a:solidFill>
                  <a:schemeClr val="bg1"/>
                </a:solidFill>
              </a:rPr>
              <a:t> in squirrel cage induction motor </a:t>
            </a:r>
            <a:r>
              <a:rPr lang="en-US" sz="4000" u="sng" dirty="0">
                <a:solidFill>
                  <a:schemeClr val="bg1"/>
                </a:solidFill>
              </a:rPr>
              <a:t>double bar double cage rotor is used </a:t>
            </a:r>
            <a:r>
              <a:rPr lang="en-US" sz="4000" dirty="0">
                <a:solidFill>
                  <a:schemeClr val="bg1"/>
                </a:solidFill>
              </a:rPr>
              <a:t>in induction motor</a:t>
            </a:r>
            <a:r>
              <a:rPr lang="en-US" sz="4000" dirty="0" smtClean="0">
                <a:solidFill>
                  <a:schemeClr val="bg1"/>
                </a:solidFill>
              </a:rPr>
              <a:t>.</a:t>
            </a:r>
          </a:p>
          <a:p>
            <a:r>
              <a:rPr lang="en-US" sz="4000" dirty="0" smtClean="0">
                <a:solidFill>
                  <a:schemeClr val="bg1"/>
                </a:solidFill>
              </a:rPr>
              <a:t> </a:t>
            </a:r>
            <a:r>
              <a:rPr lang="en-US" sz="4000" dirty="0">
                <a:solidFill>
                  <a:schemeClr val="bg1"/>
                </a:solidFill>
              </a:rPr>
              <a:t>The motive is to provide higher value of rotor resistance in such a manner that the rotor with its </a:t>
            </a:r>
            <a:r>
              <a:rPr lang="en-US" sz="4000" u="sng" dirty="0">
                <a:solidFill>
                  <a:schemeClr val="bg1"/>
                </a:solidFill>
              </a:rPr>
              <a:t>higher valued resistance </a:t>
            </a:r>
            <a:r>
              <a:rPr lang="en-US" sz="4000" dirty="0">
                <a:solidFill>
                  <a:schemeClr val="bg1"/>
                </a:solidFill>
              </a:rPr>
              <a:t>provides </a:t>
            </a:r>
            <a:r>
              <a:rPr lang="en-US" sz="4000" u="sng" dirty="0">
                <a:solidFill>
                  <a:schemeClr val="bg1"/>
                </a:solidFill>
              </a:rPr>
              <a:t>higher torque </a:t>
            </a:r>
            <a:r>
              <a:rPr lang="en-US" sz="4000" dirty="0">
                <a:solidFill>
                  <a:schemeClr val="bg1"/>
                </a:solidFill>
              </a:rPr>
              <a:t>and </a:t>
            </a:r>
            <a:r>
              <a:rPr lang="en-US" sz="4000" u="sng" dirty="0">
                <a:solidFill>
                  <a:schemeClr val="bg1"/>
                </a:solidFill>
              </a:rPr>
              <a:t>more efficiency</a:t>
            </a:r>
            <a:r>
              <a:rPr lang="en-US" sz="4000" dirty="0">
                <a:solidFill>
                  <a:schemeClr val="bg1"/>
                </a:solidFill>
              </a:rPr>
              <a:t>.</a:t>
            </a:r>
            <a:endParaRPr lang="en-IN" sz="4000" dirty="0">
              <a:solidFill>
                <a:schemeClr val="bg1"/>
              </a:solidFill>
            </a:endParaRPr>
          </a:p>
        </p:txBody>
      </p:sp>
    </p:spTree>
    <p:extLst>
      <p:ext uri="{BB962C8B-B14F-4D97-AF65-F5344CB8AC3E}">
        <p14:creationId xmlns:p14="http://schemas.microsoft.com/office/powerpoint/2010/main" val="3205447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9366" y="395926"/>
            <a:ext cx="11406432" cy="5778631"/>
          </a:xfrm>
          <a:prstGeom prst="rect">
            <a:avLst/>
          </a:prstGeom>
          <a:solidFill>
            <a:schemeClr val="tx1"/>
          </a:solidFill>
        </p:spPr>
      </p:pic>
    </p:spTree>
    <p:extLst>
      <p:ext uri="{BB962C8B-B14F-4D97-AF65-F5344CB8AC3E}">
        <p14:creationId xmlns:p14="http://schemas.microsoft.com/office/powerpoint/2010/main" val="28089283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150829"/>
            <a:ext cx="12192000" cy="5632311"/>
          </a:xfrm>
          <a:prstGeom prst="rect">
            <a:avLst/>
          </a:prstGeom>
        </p:spPr>
        <p:txBody>
          <a:bodyPr wrap="square">
            <a:spAutoFit/>
          </a:bodyPr>
          <a:lstStyle/>
          <a:p>
            <a:r>
              <a:rPr lang="en-US" sz="3600" dirty="0">
                <a:solidFill>
                  <a:srgbClr val="FF0000"/>
                </a:solidFill>
              </a:rPr>
              <a:t>Why Starting Torque is Poor in Squirrel Cage Induction Motor?</a:t>
            </a:r>
          </a:p>
          <a:p>
            <a:r>
              <a:rPr lang="en-US" sz="3600" dirty="0" smtClean="0">
                <a:solidFill>
                  <a:schemeClr val="bg1"/>
                </a:solidFill>
              </a:rPr>
              <a:t>The </a:t>
            </a:r>
            <a:r>
              <a:rPr lang="en-US" sz="3600" dirty="0">
                <a:solidFill>
                  <a:schemeClr val="bg1"/>
                </a:solidFill>
              </a:rPr>
              <a:t>fixed resistance of </a:t>
            </a:r>
            <a:r>
              <a:rPr lang="en-US" sz="3600" dirty="0" smtClean="0">
                <a:solidFill>
                  <a:schemeClr val="bg1"/>
                </a:solidFill>
              </a:rPr>
              <a:t>the </a:t>
            </a:r>
            <a:r>
              <a:rPr lang="en-US" sz="3600" dirty="0">
                <a:solidFill>
                  <a:schemeClr val="bg1"/>
                </a:solidFill>
              </a:rPr>
              <a:t>resistance cannot be varied in squirrel cage rotor as it is possible in slip ring induction motor. </a:t>
            </a:r>
          </a:p>
          <a:p>
            <a:r>
              <a:rPr lang="en-US" sz="3600" dirty="0" smtClean="0">
                <a:solidFill>
                  <a:schemeClr val="bg1"/>
                </a:solidFill>
              </a:rPr>
              <a:t>he </a:t>
            </a:r>
            <a:r>
              <a:rPr lang="en-US" sz="3600" dirty="0">
                <a:solidFill>
                  <a:schemeClr val="bg1"/>
                </a:solidFill>
              </a:rPr>
              <a:t>rotor of the squirrel cage induction motor is very low. </a:t>
            </a:r>
            <a:endParaRPr lang="en-US" sz="3600" dirty="0" smtClean="0">
              <a:solidFill>
                <a:schemeClr val="bg1"/>
              </a:solidFill>
            </a:endParaRPr>
          </a:p>
          <a:p>
            <a:r>
              <a:rPr lang="en-US" sz="3600" dirty="0" smtClean="0">
                <a:solidFill>
                  <a:schemeClr val="bg1"/>
                </a:solidFill>
              </a:rPr>
              <a:t>At </a:t>
            </a:r>
            <a:r>
              <a:rPr lang="en-US" sz="3600" dirty="0">
                <a:solidFill>
                  <a:schemeClr val="bg1"/>
                </a:solidFill>
              </a:rPr>
              <a:t>the starting moment, the induced voltage in the rotor has same frequency as the frequency of the supply</a:t>
            </a:r>
            <a:r>
              <a:rPr lang="en-US" sz="3600" dirty="0" smtClean="0">
                <a:solidFill>
                  <a:schemeClr val="bg1"/>
                </a:solidFill>
              </a:rPr>
              <a:t>.</a:t>
            </a:r>
          </a:p>
          <a:p>
            <a:r>
              <a:rPr lang="en-US" sz="3600" dirty="0" smtClean="0">
                <a:solidFill>
                  <a:schemeClr val="bg1"/>
                </a:solidFill>
              </a:rPr>
              <a:t> </a:t>
            </a:r>
            <a:r>
              <a:rPr lang="en-US" sz="3600" dirty="0">
                <a:solidFill>
                  <a:schemeClr val="bg1"/>
                </a:solidFill>
              </a:rPr>
              <a:t>Hence the starting inductive reactance gets higher value at stand still condition. </a:t>
            </a:r>
            <a:endParaRPr lang="en-US" sz="3600" dirty="0" smtClean="0">
              <a:solidFill>
                <a:schemeClr val="bg1"/>
              </a:solidFill>
            </a:endParaRPr>
          </a:p>
          <a:p>
            <a:r>
              <a:rPr lang="en-US" sz="3600" dirty="0" smtClean="0">
                <a:solidFill>
                  <a:schemeClr val="bg1"/>
                </a:solidFill>
              </a:rPr>
              <a:t>The </a:t>
            </a:r>
            <a:r>
              <a:rPr lang="en-US" sz="3600" dirty="0">
                <a:solidFill>
                  <a:schemeClr val="bg1"/>
                </a:solidFill>
              </a:rPr>
              <a:t>frequency of the rotor current gets same frequency as the supply frequency at standstill. </a:t>
            </a:r>
            <a:endParaRPr lang="en-US" sz="3600" dirty="0" smtClean="0">
              <a:solidFill>
                <a:schemeClr val="bg1"/>
              </a:solidFill>
            </a:endParaRPr>
          </a:p>
        </p:txBody>
      </p:sp>
    </p:spTree>
    <p:extLst>
      <p:ext uri="{BB962C8B-B14F-4D97-AF65-F5344CB8AC3E}">
        <p14:creationId xmlns:p14="http://schemas.microsoft.com/office/powerpoint/2010/main" val="29772312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28602" cy="6176963"/>
          </a:xfrm>
          <a:solidFill>
            <a:schemeClr val="tx1"/>
          </a:solidFill>
        </p:spPr>
        <p:txBody>
          <a:bodyPr/>
          <a:lstStyle/>
          <a:p>
            <a:r>
              <a:rPr lang="en-US" sz="3600" dirty="0">
                <a:solidFill>
                  <a:schemeClr val="bg1"/>
                </a:solidFill>
              </a:rPr>
              <a:t>Now the case is that </a:t>
            </a:r>
            <a:r>
              <a:rPr lang="en-US" sz="3600" u="sng" dirty="0">
                <a:solidFill>
                  <a:schemeClr val="bg1"/>
                </a:solidFill>
              </a:rPr>
              <a:t>the rotor induced current in spite of having higher value lags the induced voltage at a large angle.</a:t>
            </a:r>
          </a:p>
          <a:p>
            <a:r>
              <a:rPr lang="en-US" sz="3600" dirty="0">
                <a:solidFill>
                  <a:schemeClr val="bg1"/>
                </a:solidFill>
              </a:rPr>
              <a:t> So this causes </a:t>
            </a:r>
            <a:r>
              <a:rPr lang="en-US" sz="3600" u="sng" dirty="0">
                <a:solidFill>
                  <a:schemeClr val="bg1"/>
                </a:solidFill>
              </a:rPr>
              <a:t>poor starting torque </a:t>
            </a:r>
            <a:r>
              <a:rPr lang="en-US" sz="3600" dirty="0">
                <a:solidFill>
                  <a:schemeClr val="bg1"/>
                </a:solidFill>
              </a:rPr>
              <a:t>at the stand still condition. </a:t>
            </a:r>
          </a:p>
          <a:p>
            <a:r>
              <a:rPr lang="en-US" sz="3600" dirty="0">
                <a:solidFill>
                  <a:schemeClr val="bg1"/>
                </a:solidFill>
              </a:rPr>
              <a:t>This torque is only </a:t>
            </a:r>
            <a:r>
              <a:rPr lang="en-US" sz="3600" u="sng" dirty="0">
                <a:solidFill>
                  <a:schemeClr val="bg1"/>
                </a:solidFill>
              </a:rPr>
              <a:t>1.5 times of the full load torque </a:t>
            </a:r>
            <a:r>
              <a:rPr lang="en-US" sz="3600" dirty="0">
                <a:solidFill>
                  <a:schemeClr val="bg1"/>
                </a:solidFill>
              </a:rPr>
              <a:t>though the induced current is </a:t>
            </a:r>
            <a:r>
              <a:rPr lang="en-US" sz="3600" u="sng" dirty="0">
                <a:solidFill>
                  <a:schemeClr val="bg1"/>
                </a:solidFill>
              </a:rPr>
              <a:t>5 to 7 times of the full load current</a:t>
            </a:r>
            <a:r>
              <a:rPr lang="en-US" sz="3600" dirty="0">
                <a:solidFill>
                  <a:schemeClr val="bg1"/>
                </a:solidFill>
              </a:rPr>
              <a:t>. </a:t>
            </a:r>
          </a:p>
          <a:p>
            <a:r>
              <a:rPr lang="en-US" sz="3600" dirty="0">
                <a:solidFill>
                  <a:schemeClr val="bg1"/>
                </a:solidFill>
              </a:rPr>
              <a:t>Hence, this squirrel cage single bar single cage rotor is not being able to apply against high load.</a:t>
            </a:r>
          </a:p>
          <a:p>
            <a:r>
              <a:rPr lang="en-US" sz="3600" dirty="0">
                <a:solidFill>
                  <a:schemeClr val="bg1"/>
                </a:solidFill>
              </a:rPr>
              <a:t> We should go for deep bar double cage induction motor to get higher starting torque.</a:t>
            </a:r>
          </a:p>
          <a:p>
            <a:endParaRPr lang="en-IN" dirty="0"/>
          </a:p>
        </p:txBody>
      </p:sp>
    </p:spTree>
    <p:extLst>
      <p:ext uri="{BB962C8B-B14F-4D97-AF65-F5344CB8AC3E}">
        <p14:creationId xmlns:p14="http://schemas.microsoft.com/office/powerpoint/2010/main" val="2205353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536" y="405353"/>
            <a:ext cx="11934334" cy="6268824"/>
          </a:xfrm>
          <a:solidFill>
            <a:schemeClr val="tx1"/>
          </a:solidFill>
        </p:spPr>
        <p:txBody>
          <a:bodyPr/>
          <a:lstStyle/>
          <a:p>
            <a:pPr marL="0" indent="0">
              <a:buNone/>
            </a:pPr>
            <a:r>
              <a:rPr lang="en-US" dirty="0">
                <a:solidFill>
                  <a:schemeClr val="bg1"/>
                </a:solidFill>
              </a:rPr>
              <a:t>Construction of Deep Bar Double Cage Induction Motor</a:t>
            </a:r>
          </a:p>
          <a:p>
            <a:r>
              <a:rPr lang="en-US" sz="3600" dirty="0">
                <a:solidFill>
                  <a:schemeClr val="bg1"/>
                </a:solidFill>
              </a:rPr>
              <a:t>In deep bar double cage rotor bars are there in two layers.</a:t>
            </a:r>
          </a:p>
          <a:p>
            <a:r>
              <a:rPr lang="en-US" sz="3600" dirty="0" smtClean="0">
                <a:solidFill>
                  <a:schemeClr val="bg1"/>
                </a:solidFill>
              </a:rPr>
              <a:t>Outer </a:t>
            </a:r>
            <a:r>
              <a:rPr lang="en-US" sz="3600" dirty="0">
                <a:solidFill>
                  <a:schemeClr val="bg1"/>
                </a:solidFill>
              </a:rPr>
              <a:t>layer has the bars of small cross sections. </a:t>
            </a:r>
            <a:endParaRPr lang="en-US" sz="3600" dirty="0" smtClean="0">
              <a:solidFill>
                <a:schemeClr val="bg1"/>
              </a:solidFill>
            </a:endParaRPr>
          </a:p>
          <a:p>
            <a:r>
              <a:rPr lang="en-US" sz="3600" dirty="0" smtClean="0">
                <a:solidFill>
                  <a:schemeClr val="bg1"/>
                </a:solidFill>
              </a:rPr>
              <a:t>This </a:t>
            </a:r>
            <a:r>
              <a:rPr lang="en-US" sz="3600" dirty="0">
                <a:solidFill>
                  <a:schemeClr val="bg1"/>
                </a:solidFill>
              </a:rPr>
              <a:t>outer winding has relatively large resistance. </a:t>
            </a:r>
            <a:endParaRPr lang="en-US" sz="3600" dirty="0" smtClean="0">
              <a:solidFill>
                <a:schemeClr val="bg1"/>
              </a:solidFill>
            </a:endParaRPr>
          </a:p>
          <a:p>
            <a:r>
              <a:rPr lang="en-US" sz="3600" dirty="0" smtClean="0">
                <a:solidFill>
                  <a:schemeClr val="bg1"/>
                </a:solidFill>
              </a:rPr>
              <a:t>The </a:t>
            </a:r>
            <a:r>
              <a:rPr lang="en-US" sz="3600" dirty="0">
                <a:solidFill>
                  <a:schemeClr val="bg1"/>
                </a:solidFill>
              </a:rPr>
              <a:t>bars are shorted at the both ends</a:t>
            </a:r>
            <a:r>
              <a:rPr lang="en-US" sz="3600" dirty="0" smtClean="0">
                <a:solidFill>
                  <a:schemeClr val="bg1"/>
                </a:solidFill>
              </a:rPr>
              <a:t>.</a:t>
            </a:r>
          </a:p>
          <a:p>
            <a:r>
              <a:rPr lang="en-US" sz="3600" dirty="0" smtClean="0">
                <a:solidFill>
                  <a:schemeClr val="bg1"/>
                </a:solidFill>
              </a:rPr>
              <a:t> </a:t>
            </a:r>
            <a:r>
              <a:rPr lang="en-US" sz="3600" dirty="0">
                <a:solidFill>
                  <a:schemeClr val="bg1"/>
                </a:solidFill>
              </a:rPr>
              <a:t>The flux linkage is thus very less. </a:t>
            </a:r>
            <a:endParaRPr lang="en-US" sz="3600" dirty="0" smtClean="0">
              <a:solidFill>
                <a:schemeClr val="bg1"/>
              </a:solidFill>
            </a:endParaRPr>
          </a:p>
          <a:p>
            <a:r>
              <a:rPr lang="en-US" sz="3600" dirty="0" smtClean="0">
                <a:solidFill>
                  <a:schemeClr val="bg1"/>
                </a:solidFill>
              </a:rPr>
              <a:t>And </a:t>
            </a:r>
            <a:r>
              <a:rPr lang="en-US" sz="3600" dirty="0">
                <a:solidFill>
                  <a:schemeClr val="bg1"/>
                </a:solidFill>
              </a:rPr>
              <a:t>hence inductance is very low</a:t>
            </a:r>
            <a:r>
              <a:rPr lang="en-US" sz="3600" dirty="0" smtClean="0">
                <a:solidFill>
                  <a:schemeClr val="bg1"/>
                </a:solidFill>
              </a:rPr>
              <a:t>.</a:t>
            </a:r>
          </a:p>
          <a:p>
            <a:r>
              <a:rPr lang="en-US" sz="3600" dirty="0" smtClean="0">
                <a:solidFill>
                  <a:schemeClr val="bg1"/>
                </a:solidFill>
              </a:rPr>
              <a:t> </a:t>
            </a:r>
            <a:r>
              <a:rPr lang="en-US" sz="3600" dirty="0">
                <a:solidFill>
                  <a:schemeClr val="bg1"/>
                </a:solidFill>
              </a:rPr>
              <a:t>Resistance in outer squirrel cage is relatively high. </a:t>
            </a:r>
            <a:endParaRPr lang="en-US" sz="3600" dirty="0" smtClean="0">
              <a:solidFill>
                <a:schemeClr val="bg1"/>
              </a:solidFill>
            </a:endParaRPr>
          </a:p>
          <a:p>
            <a:r>
              <a:rPr lang="en-US" sz="3600" dirty="0" smtClean="0">
                <a:solidFill>
                  <a:schemeClr val="bg1"/>
                </a:solidFill>
              </a:rPr>
              <a:t>Resistance </a:t>
            </a:r>
            <a:r>
              <a:rPr lang="en-US" sz="3600" dirty="0">
                <a:solidFill>
                  <a:schemeClr val="bg1"/>
                </a:solidFill>
              </a:rPr>
              <a:t>to inductive reactance ration is high.</a:t>
            </a:r>
            <a:endParaRPr lang="en-IN" sz="3600" dirty="0">
              <a:solidFill>
                <a:schemeClr val="bg1"/>
              </a:solidFill>
            </a:endParaRPr>
          </a:p>
        </p:txBody>
      </p:sp>
    </p:spTree>
    <p:extLst>
      <p:ext uri="{BB962C8B-B14F-4D97-AF65-F5344CB8AC3E}">
        <p14:creationId xmlns:p14="http://schemas.microsoft.com/office/powerpoint/2010/main" val="420050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wipe(down)">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additive="base">
                                        <p:cTn id="3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522514"/>
            <a:ext cx="10515600" cy="6087292"/>
          </a:xfrm>
          <a:prstGeom prst="rect">
            <a:avLst/>
          </a:prstGeom>
        </p:spPr>
      </p:pic>
    </p:spTree>
    <p:extLst>
      <p:ext uri="{BB962C8B-B14F-4D97-AF65-F5344CB8AC3E}">
        <p14:creationId xmlns:p14="http://schemas.microsoft.com/office/powerpoint/2010/main" val="16534877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975" y="0"/>
            <a:ext cx="11221825" cy="6176963"/>
          </a:xfrm>
          <a:solidFill>
            <a:schemeClr val="tx1"/>
          </a:solidFill>
        </p:spPr>
        <p:txBody>
          <a:bodyPr>
            <a:normAutofit/>
          </a:bodyPr>
          <a:lstStyle/>
          <a:p>
            <a:r>
              <a:rPr lang="en-US" sz="4000" dirty="0">
                <a:solidFill>
                  <a:schemeClr val="bg1"/>
                </a:solidFill>
              </a:rPr>
              <a:t>Inner layer has the bars of large cross section comparatively.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resistance is very less. </a:t>
            </a:r>
            <a:endParaRPr lang="en-US" sz="4000" dirty="0" smtClean="0">
              <a:solidFill>
                <a:schemeClr val="bg1"/>
              </a:solidFill>
            </a:endParaRPr>
          </a:p>
          <a:p>
            <a:r>
              <a:rPr lang="en-US" sz="4000" dirty="0" smtClean="0">
                <a:solidFill>
                  <a:schemeClr val="bg1"/>
                </a:solidFill>
              </a:rPr>
              <a:t>But </a:t>
            </a:r>
            <a:r>
              <a:rPr lang="en-US" sz="4000" dirty="0">
                <a:solidFill>
                  <a:schemeClr val="bg1"/>
                </a:solidFill>
              </a:rPr>
              <a:t>flux linkage is very high.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bars are thoroughly buried in iron</a:t>
            </a:r>
            <a:r>
              <a:rPr lang="en-US" sz="4000" dirty="0" smtClean="0">
                <a:solidFill>
                  <a:schemeClr val="bg1"/>
                </a:solidFill>
              </a:rPr>
              <a:t>.</a:t>
            </a:r>
          </a:p>
          <a:p>
            <a:r>
              <a:rPr lang="en-US" sz="4000" dirty="0" smtClean="0">
                <a:solidFill>
                  <a:schemeClr val="bg1"/>
                </a:solidFill>
              </a:rPr>
              <a:t> </a:t>
            </a:r>
            <a:r>
              <a:rPr lang="en-US" sz="4000" dirty="0">
                <a:solidFill>
                  <a:schemeClr val="bg1"/>
                </a:solidFill>
              </a:rPr>
              <a:t>As flux linkage is high the inductance is also very high.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resistance to inductive reactance ration is poor.</a:t>
            </a:r>
            <a:endParaRPr lang="en-IN" sz="4000" dirty="0">
              <a:solidFill>
                <a:schemeClr val="bg1"/>
              </a:solidFill>
            </a:endParaRPr>
          </a:p>
        </p:txBody>
      </p:sp>
    </p:spTree>
    <p:extLst>
      <p:ext uri="{BB962C8B-B14F-4D97-AF65-F5344CB8AC3E}">
        <p14:creationId xmlns:p14="http://schemas.microsoft.com/office/powerpoint/2010/main" val="14269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2998" y="480768"/>
            <a:ext cx="10426046" cy="5627802"/>
          </a:xfrm>
          <a:prstGeom prst="rect">
            <a:avLst/>
          </a:prstGeom>
          <a:solidFill>
            <a:schemeClr val="tx1"/>
          </a:solidFill>
        </p:spPr>
      </p:pic>
    </p:spTree>
    <p:extLst>
      <p:ext uri="{BB962C8B-B14F-4D97-AF65-F5344CB8AC3E}">
        <p14:creationId xmlns:p14="http://schemas.microsoft.com/office/powerpoint/2010/main" val="223166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960198"/>
          </a:xfrm>
          <a:solidFill>
            <a:schemeClr val="tx1"/>
          </a:solidFill>
        </p:spPr>
        <p:txBody>
          <a:bodyPr>
            <a:normAutofit fontScale="85000" lnSpcReduction="20000"/>
          </a:bodyPr>
          <a:lstStyle/>
          <a:p>
            <a:endParaRPr lang="en-US" sz="4000" dirty="0" smtClean="0">
              <a:solidFill>
                <a:srgbClr val="FF0000"/>
              </a:solidFill>
            </a:endParaRPr>
          </a:p>
          <a:p>
            <a:r>
              <a:rPr lang="en-US" sz="4000" dirty="0" smtClean="0">
                <a:solidFill>
                  <a:schemeClr val="bg1"/>
                </a:solidFill>
              </a:rPr>
              <a:t>Operational </a:t>
            </a:r>
            <a:r>
              <a:rPr lang="en-US" sz="4000" dirty="0">
                <a:solidFill>
                  <a:schemeClr val="bg1"/>
                </a:solidFill>
              </a:rPr>
              <a:t>Principle Construction of Deep Bar Double Cage Induction Motor</a:t>
            </a:r>
          </a:p>
          <a:p>
            <a:r>
              <a:rPr lang="en-US" sz="4000" dirty="0">
                <a:solidFill>
                  <a:schemeClr val="bg1"/>
                </a:solidFill>
              </a:rPr>
              <a:t>At the stand still condition the inner and outer side bars get induced with voltage and current with the same frequency of the supply</a:t>
            </a:r>
            <a:r>
              <a:rPr lang="en-US" sz="4000" dirty="0" smtClean="0">
                <a:solidFill>
                  <a:schemeClr val="bg1"/>
                </a:solidFill>
              </a:rPr>
              <a:t>.</a:t>
            </a:r>
          </a:p>
          <a:p>
            <a:r>
              <a:rPr lang="en-US" sz="4000" dirty="0" smtClean="0">
                <a:solidFill>
                  <a:schemeClr val="bg1"/>
                </a:solidFill>
              </a:rPr>
              <a:t> </a:t>
            </a:r>
            <a:r>
              <a:rPr lang="en-US" sz="4000" dirty="0">
                <a:solidFill>
                  <a:schemeClr val="bg1"/>
                </a:solidFill>
              </a:rPr>
              <a:t>Now the case is that the </a:t>
            </a:r>
            <a:r>
              <a:rPr lang="en-US" sz="8000" dirty="0">
                <a:solidFill>
                  <a:schemeClr val="bg1"/>
                </a:solidFill>
              </a:rPr>
              <a:t>inductive reactance </a:t>
            </a:r>
            <a:endParaRPr lang="en-US" sz="8000" dirty="0" smtClean="0">
              <a:solidFill>
                <a:schemeClr val="bg1"/>
              </a:solidFill>
            </a:endParaRPr>
          </a:p>
          <a:p>
            <a:pPr marL="0" indent="0">
              <a:buNone/>
            </a:pPr>
            <a:r>
              <a:rPr lang="en-US" sz="8000" dirty="0" smtClean="0">
                <a:solidFill>
                  <a:schemeClr val="bg1"/>
                </a:solidFill>
              </a:rPr>
              <a:t>(</a:t>
            </a:r>
            <a:r>
              <a:rPr lang="en-US" sz="8000" dirty="0">
                <a:solidFill>
                  <a:schemeClr val="bg1"/>
                </a:solidFill>
              </a:rPr>
              <a:t>XL = 2π</a:t>
            </a:r>
            <a:r>
              <a:rPr lang="en-US" sz="8000" dirty="0" err="1">
                <a:solidFill>
                  <a:schemeClr val="bg1"/>
                </a:solidFill>
              </a:rPr>
              <a:t>fL</a:t>
            </a:r>
            <a:r>
              <a:rPr lang="en-US" sz="8000" dirty="0">
                <a:solidFill>
                  <a:schemeClr val="bg1"/>
                </a:solidFill>
              </a:rPr>
              <a:t>) is offered more in the deep bars </a:t>
            </a:r>
            <a:r>
              <a:rPr lang="en-US" sz="4000" dirty="0">
                <a:solidFill>
                  <a:schemeClr val="bg1"/>
                </a:solidFill>
              </a:rPr>
              <a:t>or inner side bars due to skin effect of the alternating quantity i.e. voltage and current. </a:t>
            </a:r>
            <a:endParaRPr lang="en-US" sz="4000" dirty="0" smtClean="0">
              <a:solidFill>
                <a:schemeClr val="bg1"/>
              </a:solidFill>
            </a:endParaRPr>
          </a:p>
          <a:p>
            <a:r>
              <a:rPr lang="en-US" sz="4000" dirty="0" smtClean="0">
                <a:solidFill>
                  <a:schemeClr val="bg1"/>
                </a:solidFill>
              </a:rPr>
              <a:t>Hence </a:t>
            </a:r>
            <a:r>
              <a:rPr lang="en-US" sz="4000" dirty="0">
                <a:solidFill>
                  <a:schemeClr val="bg1"/>
                </a:solidFill>
              </a:rPr>
              <a:t>the </a:t>
            </a:r>
            <a:r>
              <a:rPr lang="en-US" sz="4000" u="sng" dirty="0">
                <a:solidFill>
                  <a:schemeClr val="bg1"/>
                </a:solidFill>
              </a:rPr>
              <a:t>current tries to flow through the outer side rotor bars</a:t>
            </a:r>
            <a:r>
              <a:rPr lang="en-US" sz="4000" dirty="0">
                <a:solidFill>
                  <a:schemeClr val="bg1"/>
                </a:solidFill>
              </a:rPr>
              <a:t>.</a:t>
            </a:r>
            <a:endParaRPr lang="en-IN" sz="4000" dirty="0">
              <a:solidFill>
                <a:schemeClr val="bg1"/>
              </a:solidFill>
            </a:endParaRPr>
          </a:p>
        </p:txBody>
      </p:sp>
    </p:spTree>
    <p:extLst>
      <p:ext uri="{BB962C8B-B14F-4D97-AF65-F5344CB8AC3E}">
        <p14:creationId xmlns:p14="http://schemas.microsoft.com/office/powerpoint/2010/main" val="35228234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6774" y="347870"/>
            <a:ext cx="11457244" cy="6142382"/>
          </a:xfrm>
          <a:prstGeom prst="rect">
            <a:avLst/>
          </a:prstGeom>
          <a:solidFill>
            <a:schemeClr val="tx1"/>
          </a:solidFill>
        </p:spPr>
      </p:pic>
    </p:spTree>
    <p:extLst>
      <p:ext uri="{BB962C8B-B14F-4D97-AF65-F5344CB8AC3E}">
        <p14:creationId xmlns:p14="http://schemas.microsoft.com/office/powerpoint/2010/main" val="142808351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858000"/>
          </a:xfrm>
          <a:solidFill>
            <a:schemeClr val="tx1"/>
          </a:solidFill>
        </p:spPr>
        <p:txBody>
          <a:bodyPr>
            <a:normAutofit fontScale="92500" lnSpcReduction="10000"/>
          </a:bodyPr>
          <a:lstStyle/>
          <a:p>
            <a:r>
              <a:rPr lang="en-US" dirty="0">
                <a:solidFill>
                  <a:schemeClr val="bg1"/>
                </a:solidFill>
              </a:rPr>
              <a:t>The </a:t>
            </a:r>
            <a:r>
              <a:rPr lang="en-US" sz="4000" dirty="0">
                <a:solidFill>
                  <a:schemeClr val="bg1"/>
                </a:solidFill>
              </a:rPr>
              <a:t>outer side rotor offers more resistance but poor inductive reactance</a:t>
            </a:r>
            <a:r>
              <a:rPr lang="en-US" dirty="0">
                <a:solidFill>
                  <a:schemeClr val="bg1"/>
                </a:solidFill>
              </a:rPr>
              <a:t>. </a:t>
            </a:r>
            <a:endParaRPr lang="en-US" dirty="0" smtClean="0">
              <a:solidFill>
                <a:schemeClr val="bg1"/>
              </a:solidFill>
            </a:endParaRPr>
          </a:p>
          <a:p>
            <a:r>
              <a:rPr lang="en-US" sz="4000" dirty="0" smtClean="0">
                <a:solidFill>
                  <a:schemeClr val="bg1"/>
                </a:solidFill>
              </a:rPr>
              <a:t>The </a:t>
            </a:r>
            <a:r>
              <a:rPr lang="en-US" sz="4000" dirty="0">
                <a:solidFill>
                  <a:schemeClr val="bg1"/>
                </a:solidFill>
              </a:rPr>
              <a:t>ultimate resistance is somewhat higher than the single bar rotor resistance.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higher valued rotor resistance results more torque to be developed at the starting. </a:t>
            </a:r>
            <a:endParaRPr lang="en-US" sz="4000" dirty="0" smtClean="0">
              <a:solidFill>
                <a:schemeClr val="bg1"/>
              </a:solidFill>
            </a:endParaRPr>
          </a:p>
          <a:p>
            <a:r>
              <a:rPr lang="en-US" u="sng" dirty="0" smtClean="0">
                <a:solidFill>
                  <a:schemeClr val="bg1"/>
                </a:solidFill>
              </a:rPr>
              <a:t>When </a:t>
            </a:r>
            <a:r>
              <a:rPr lang="en-US" u="sng" dirty="0">
                <a:solidFill>
                  <a:schemeClr val="bg1"/>
                </a:solidFill>
              </a:rPr>
              <a:t>the speed of the rotor </a:t>
            </a:r>
            <a:r>
              <a:rPr lang="en-US" u="sng" dirty="0" smtClean="0">
                <a:solidFill>
                  <a:schemeClr val="bg1"/>
                </a:solidFill>
              </a:rPr>
              <a:t>(N)of </a:t>
            </a:r>
            <a:r>
              <a:rPr lang="en-US" u="sng" dirty="0">
                <a:solidFill>
                  <a:schemeClr val="bg1"/>
                </a:solidFill>
              </a:rPr>
              <a:t>the deep bar double cage induction motor increases, the frequency </a:t>
            </a:r>
            <a:r>
              <a:rPr lang="en-US" u="sng" dirty="0" smtClean="0">
                <a:solidFill>
                  <a:schemeClr val="bg1"/>
                </a:solidFill>
              </a:rPr>
              <a:t>(f)of </a:t>
            </a:r>
            <a:r>
              <a:rPr lang="en-US" u="sng" dirty="0">
                <a:solidFill>
                  <a:schemeClr val="bg1"/>
                </a:solidFill>
              </a:rPr>
              <a:t>the induced EMF and current in the rotor gets gradually decreased</a:t>
            </a:r>
            <a:r>
              <a:rPr lang="en-US" dirty="0">
                <a:solidFill>
                  <a:schemeClr val="bg1"/>
                </a:solidFill>
              </a:rPr>
              <a:t>. </a:t>
            </a:r>
            <a:endParaRPr lang="en-US" dirty="0" smtClean="0">
              <a:solidFill>
                <a:schemeClr val="bg1"/>
              </a:solidFill>
            </a:endParaRPr>
          </a:p>
          <a:p>
            <a:r>
              <a:rPr lang="en-US" dirty="0" smtClean="0">
                <a:solidFill>
                  <a:schemeClr val="bg1"/>
                </a:solidFill>
              </a:rPr>
              <a:t>Hence </a:t>
            </a:r>
            <a:r>
              <a:rPr lang="en-US" dirty="0">
                <a:solidFill>
                  <a:schemeClr val="bg1"/>
                </a:solidFill>
              </a:rPr>
              <a:t>the </a:t>
            </a:r>
            <a:r>
              <a:rPr lang="en-US" sz="4000" dirty="0">
                <a:solidFill>
                  <a:schemeClr val="bg1"/>
                </a:solidFill>
              </a:rPr>
              <a:t>inductive reactance (XL) in the inner side bars or deep bars gets decreased and the current faces less inductive reactance and less resistance as a whole. </a:t>
            </a:r>
            <a:endParaRPr lang="en-US" sz="4000" dirty="0" smtClean="0">
              <a:solidFill>
                <a:schemeClr val="bg1"/>
              </a:solidFill>
            </a:endParaRPr>
          </a:p>
          <a:p>
            <a:r>
              <a:rPr lang="en-US" u="sng" dirty="0" smtClean="0">
                <a:solidFill>
                  <a:schemeClr val="bg1"/>
                </a:solidFill>
              </a:rPr>
              <a:t>Now </a:t>
            </a:r>
            <a:r>
              <a:rPr lang="en-US" u="sng" dirty="0">
                <a:solidFill>
                  <a:schemeClr val="bg1"/>
                </a:solidFill>
              </a:rPr>
              <a:t>no need for more torque because the rotor already has arrived to its full speed with running torque.</a:t>
            </a:r>
            <a:endParaRPr lang="en-IN" u="sng" dirty="0">
              <a:solidFill>
                <a:schemeClr val="bg1"/>
              </a:solidFill>
            </a:endParaRPr>
          </a:p>
        </p:txBody>
      </p:sp>
    </p:spTree>
    <p:extLst>
      <p:ext uri="{BB962C8B-B14F-4D97-AF65-F5344CB8AC3E}">
        <p14:creationId xmlns:p14="http://schemas.microsoft.com/office/powerpoint/2010/main" val="288797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989" y="197963"/>
            <a:ext cx="11287812" cy="5979000"/>
          </a:xfrm>
          <a:solidFill>
            <a:schemeClr val="tx1"/>
          </a:solidFill>
        </p:spPr>
        <p:txBody>
          <a:bodyPr>
            <a:normAutofit/>
          </a:bodyPr>
          <a:lstStyle/>
          <a:p>
            <a:r>
              <a:rPr lang="en-US" dirty="0">
                <a:solidFill>
                  <a:srgbClr val="00B050"/>
                </a:solidFill>
              </a:rPr>
              <a:t>Where, R2 and X2 are the rotor resistance and inductive reactance at starting respectively, E2 is the rotor induced EMF and</a:t>
            </a:r>
          </a:p>
          <a:p>
            <a:endParaRPr lang="en-US" dirty="0"/>
          </a:p>
          <a:p>
            <a:endParaRPr lang="en-US" dirty="0"/>
          </a:p>
          <a:p>
            <a:endParaRPr lang="en-US" dirty="0"/>
          </a:p>
          <a:p>
            <a:r>
              <a:rPr lang="en-US" dirty="0">
                <a:solidFill>
                  <a:srgbClr val="00B050"/>
                </a:solidFill>
              </a:rPr>
              <a:t>Ns is the RPS speed of synchronous stator flux </a:t>
            </a:r>
            <a:endParaRPr lang="en-US" dirty="0" smtClean="0">
              <a:solidFill>
                <a:srgbClr val="00B050"/>
              </a:solidFill>
            </a:endParaRPr>
          </a:p>
          <a:p>
            <a:r>
              <a:rPr lang="en-US" dirty="0" smtClean="0">
                <a:solidFill>
                  <a:srgbClr val="FF0000"/>
                </a:solidFill>
              </a:rPr>
              <a:t>S </a:t>
            </a:r>
            <a:r>
              <a:rPr lang="en-US" dirty="0">
                <a:solidFill>
                  <a:srgbClr val="FF0000"/>
                </a:solidFill>
              </a:rPr>
              <a:t>is the slip of the rotor speed</a:t>
            </a:r>
            <a:r>
              <a:rPr lang="en-US" dirty="0" smtClean="0">
                <a:solidFill>
                  <a:srgbClr val="FF0000"/>
                </a:solidFill>
              </a:rPr>
              <a:t>.</a:t>
            </a:r>
          </a:p>
          <a:p>
            <a:r>
              <a:rPr lang="en-US" dirty="0" smtClean="0"/>
              <a:t> </a:t>
            </a:r>
            <a:r>
              <a:rPr lang="en-US" dirty="0">
                <a:solidFill>
                  <a:srgbClr val="00B0F0"/>
                </a:solidFill>
              </a:rPr>
              <a:t>The above speed-torque graph shows that the higher valued resistance offers higher torque at the stand still condition and the max torque will be achieved at higher valued slip.</a:t>
            </a:r>
            <a:endParaRPr lang="en-IN" dirty="0">
              <a:solidFill>
                <a:srgbClr val="00B0F0"/>
              </a:solidFill>
            </a:endParaRPr>
          </a:p>
        </p:txBody>
      </p:sp>
      <p:pic>
        <p:nvPicPr>
          <p:cNvPr id="4" name="Picture 3"/>
          <p:cNvPicPr>
            <a:picLocks noChangeAspect="1"/>
          </p:cNvPicPr>
          <p:nvPr/>
        </p:nvPicPr>
        <p:blipFill>
          <a:blip r:embed="rId2"/>
          <a:stretch>
            <a:fillRect/>
          </a:stretch>
        </p:blipFill>
        <p:spPr>
          <a:xfrm>
            <a:off x="3648174" y="1192108"/>
            <a:ext cx="2149311" cy="1187776"/>
          </a:xfrm>
          <a:prstGeom prst="rect">
            <a:avLst/>
          </a:prstGeom>
        </p:spPr>
      </p:pic>
    </p:spTree>
    <p:extLst>
      <p:ext uri="{BB962C8B-B14F-4D97-AF65-F5344CB8AC3E}">
        <p14:creationId xmlns:p14="http://schemas.microsoft.com/office/powerpoint/2010/main" val="33503490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6138" y="283064"/>
            <a:ext cx="10515600" cy="1325563"/>
          </a:xfrm>
        </p:spPr>
        <p:txBody>
          <a:bodyPr/>
          <a:lstStyle/>
          <a:p>
            <a:r>
              <a:rPr lang="en-US" b="1" dirty="0">
                <a:solidFill>
                  <a:srgbClr val="FF0000"/>
                </a:solidFill>
              </a:rPr>
              <a:t>Speed Torque Characteristics of Deep Rotor IM</a:t>
            </a:r>
            <a:br>
              <a:rPr lang="en-US" b="1" dirty="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15814" y="1148862"/>
            <a:ext cx="11218985" cy="5521569"/>
          </a:xfrm>
          <a:prstGeom prst="rect">
            <a:avLst/>
          </a:prstGeom>
        </p:spPr>
      </p:pic>
    </p:spTree>
    <p:extLst>
      <p:ext uri="{BB962C8B-B14F-4D97-AF65-F5344CB8AC3E}">
        <p14:creationId xmlns:p14="http://schemas.microsoft.com/office/powerpoint/2010/main" val="11095375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176963"/>
          </a:xfrm>
        </p:spPr>
        <p:txBody>
          <a:bodyPr>
            <a:normAutofit/>
          </a:bodyPr>
          <a:lstStyle/>
          <a:p>
            <a:r>
              <a:rPr lang="en-US" sz="3600" dirty="0">
                <a:solidFill>
                  <a:srgbClr val="92D050"/>
                </a:solidFill>
              </a:rPr>
              <a:t>Each layer is short-circuited by the end rings</a:t>
            </a:r>
            <a:r>
              <a:rPr lang="en-US" sz="3600" dirty="0" smtClean="0">
                <a:solidFill>
                  <a:srgbClr val="92D050"/>
                </a:solidFill>
              </a:rPr>
              <a:t>.</a:t>
            </a:r>
          </a:p>
          <a:p>
            <a:r>
              <a:rPr lang="en-US" sz="3600" dirty="0" smtClean="0"/>
              <a:t> </a:t>
            </a:r>
            <a:r>
              <a:rPr lang="en-US" sz="3600" dirty="0">
                <a:solidFill>
                  <a:srgbClr val="FF0000"/>
                </a:solidFill>
              </a:rPr>
              <a:t>The outer cage bars have a smaller cross-sectional area than the inner bars and are made of high resistivity materials like brass, </a:t>
            </a:r>
            <a:r>
              <a:rPr lang="en-US" sz="3600" dirty="0" err="1">
                <a:solidFill>
                  <a:srgbClr val="FF0000"/>
                </a:solidFill>
              </a:rPr>
              <a:t>aluminium</a:t>
            </a:r>
            <a:r>
              <a:rPr lang="en-US" sz="3600" dirty="0">
                <a:solidFill>
                  <a:srgbClr val="FF0000"/>
                </a:solidFill>
              </a:rPr>
              <a:t>, bronze, etc</a:t>
            </a:r>
            <a:r>
              <a:rPr lang="en-US" sz="3600" dirty="0" smtClean="0">
                <a:solidFill>
                  <a:srgbClr val="FF0000"/>
                </a:solidFill>
              </a:rPr>
              <a:t>.</a:t>
            </a:r>
          </a:p>
          <a:p>
            <a:r>
              <a:rPr lang="en-US" sz="3600" dirty="0" smtClean="0">
                <a:solidFill>
                  <a:srgbClr val="00B0F0"/>
                </a:solidFill>
              </a:rPr>
              <a:t> </a:t>
            </a:r>
            <a:r>
              <a:rPr lang="en-US" sz="3600" dirty="0">
                <a:solidFill>
                  <a:srgbClr val="00B0F0"/>
                </a:solidFill>
              </a:rPr>
              <a:t>the bars of the inner cage are made of low resistance copper. Thus, the resistance of the outer cage is greater than the resistance of the inner cage</a:t>
            </a:r>
            <a:r>
              <a:rPr lang="en-US" sz="3600" dirty="0" smtClean="0">
                <a:solidFill>
                  <a:srgbClr val="00B0F0"/>
                </a:solidFill>
              </a:rPr>
              <a:t>.</a:t>
            </a:r>
          </a:p>
          <a:p>
            <a:r>
              <a:rPr lang="en-US" sz="3600" dirty="0">
                <a:solidFill>
                  <a:srgbClr val="002060"/>
                </a:solidFill>
              </a:rPr>
              <a:t>There is a slit between the top and the bottom slots. </a:t>
            </a:r>
            <a:endParaRPr lang="en-US" sz="3600" dirty="0" smtClean="0">
              <a:solidFill>
                <a:srgbClr val="002060"/>
              </a:solidFill>
            </a:endParaRPr>
          </a:p>
          <a:p>
            <a:r>
              <a:rPr lang="en-US" sz="3600" dirty="0" smtClean="0">
                <a:solidFill>
                  <a:srgbClr val="92D050"/>
                </a:solidFill>
              </a:rPr>
              <a:t>The </a:t>
            </a:r>
            <a:r>
              <a:rPr lang="en-US" sz="3600" dirty="0">
                <a:solidFill>
                  <a:srgbClr val="92D050"/>
                </a:solidFill>
              </a:rPr>
              <a:t>slit increases linking the inner cage winding is much larger than that of the outer cage winding. </a:t>
            </a:r>
            <a:endParaRPr lang="en-US" sz="3600" dirty="0" smtClean="0">
              <a:solidFill>
                <a:srgbClr val="92D050"/>
              </a:solidFill>
            </a:endParaRPr>
          </a:p>
          <a:p>
            <a:r>
              <a:rPr lang="en-US" sz="3600" dirty="0" smtClean="0">
                <a:solidFill>
                  <a:srgbClr val="00B050"/>
                </a:solidFill>
              </a:rPr>
              <a:t>Thus</a:t>
            </a:r>
            <a:r>
              <a:rPr lang="en-US" sz="3600" dirty="0">
                <a:solidFill>
                  <a:srgbClr val="00B050"/>
                </a:solidFill>
              </a:rPr>
              <a:t>, the inner winding has a greater self-inductance.</a:t>
            </a:r>
            <a:endParaRPr lang="en-IN" sz="3600" dirty="0">
              <a:solidFill>
                <a:srgbClr val="00B050"/>
              </a:solidFill>
            </a:endParaRPr>
          </a:p>
        </p:txBody>
      </p:sp>
    </p:spTree>
    <p:extLst>
      <p:ext uri="{BB962C8B-B14F-4D97-AF65-F5344CB8AC3E}">
        <p14:creationId xmlns:p14="http://schemas.microsoft.com/office/powerpoint/2010/main" val="27513009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0829"/>
            <a:ext cx="12094589" cy="6026134"/>
          </a:xfrm>
        </p:spPr>
        <p:txBody>
          <a:bodyPr>
            <a:normAutofit/>
          </a:bodyPr>
          <a:lstStyle/>
          <a:p>
            <a:r>
              <a:rPr lang="en-US" sz="4000" dirty="0">
                <a:solidFill>
                  <a:srgbClr val="7030A0"/>
                </a:solidFill>
              </a:rPr>
              <a:t>At starting, the voltage induced in the rotor is same as the supply frequency that is (f2 = f1). </a:t>
            </a:r>
            <a:endParaRPr lang="en-US" sz="4000" dirty="0" smtClean="0">
              <a:solidFill>
                <a:srgbClr val="7030A0"/>
              </a:solidFill>
            </a:endParaRPr>
          </a:p>
          <a:p>
            <a:r>
              <a:rPr lang="en-US" sz="4000" dirty="0" smtClean="0">
                <a:solidFill>
                  <a:srgbClr val="FF0000"/>
                </a:solidFill>
              </a:rPr>
              <a:t>Hence</a:t>
            </a:r>
            <a:r>
              <a:rPr lang="en-US" sz="4000" dirty="0">
                <a:solidFill>
                  <a:srgbClr val="FF0000"/>
                </a:solidFill>
              </a:rPr>
              <a:t>, the leakage reactance of the inner cage winding as compared to that of the outer cage winding is much larger</a:t>
            </a:r>
            <a:r>
              <a:rPr lang="en-US" sz="4000" dirty="0" smtClean="0">
                <a:solidFill>
                  <a:srgbClr val="FF0000"/>
                </a:solidFill>
              </a:rPr>
              <a:t>.</a:t>
            </a:r>
          </a:p>
          <a:p>
            <a:r>
              <a:rPr lang="en-US" sz="4000" dirty="0" smtClean="0"/>
              <a:t> </a:t>
            </a:r>
            <a:r>
              <a:rPr lang="en-US" sz="4000" dirty="0">
                <a:solidFill>
                  <a:srgbClr val="00B0F0"/>
                </a:solidFill>
              </a:rPr>
              <a:t>The outer cage winding carries most of the starting current which offer low impedance to the flow of current. </a:t>
            </a:r>
            <a:endParaRPr lang="en-US" sz="4000" dirty="0" smtClean="0">
              <a:solidFill>
                <a:srgbClr val="00B0F0"/>
              </a:solidFill>
            </a:endParaRPr>
          </a:p>
          <a:p>
            <a:r>
              <a:rPr lang="en-US" sz="4000" dirty="0" smtClean="0">
                <a:solidFill>
                  <a:srgbClr val="92D050"/>
                </a:solidFill>
              </a:rPr>
              <a:t>The </a:t>
            </a:r>
            <a:r>
              <a:rPr lang="en-US" sz="4000" dirty="0">
                <a:solidFill>
                  <a:srgbClr val="92D050"/>
                </a:solidFill>
              </a:rPr>
              <a:t>high resistance outer cage winding, therefore, develops a high starting torque.</a:t>
            </a:r>
            <a:endParaRPr lang="en-IN" sz="4000" dirty="0">
              <a:solidFill>
                <a:srgbClr val="92D050"/>
              </a:solidFill>
            </a:endParaRPr>
          </a:p>
        </p:txBody>
      </p:sp>
    </p:spTree>
    <p:extLst>
      <p:ext uri="{BB962C8B-B14F-4D97-AF65-F5344CB8AC3E}">
        <p14:creationId xmlns:p14="http://schemas.microsoft.com/office/powerpoint/2010/main" val="265394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75736" cy="6857999"/>
          </a:xfrm>
        </p:spPr>
        <p:txBody>
          <a:bodyPr>
            <a:noAutofit/>
          </a:bodyPr>
          <a:lstStyle/>
          <a:p>
            <a:r>
              <a:rPr lang="en-US" sz="4000" dirty="0">
                <a:solidFill>
                  <a:srgbClr val="002060"/>
                </a:solidFill>
              </a:rPr>
              <a:t>As the rotor speed increases, the frequency of the rotor EMF (</a:t>
            </a:r>
            <a:r>
              <a:rPr lang="en-US" sz="4000" dirty="0" err="1">
                <a:solidFill>
                  <a:srgbClr val="002060"/>
                </a:solidFill>
              </a:rPr>
              <a:t>fr</a:t>
            </a:r>
            <a:r>
              <a:rPr lang="en-US" sz="4000" dirty="0">
                <a:solidFill>
                  <a:srgbClr val="002060"/>
                </a:solidFill>
              </a:rPr>
              <a:t> =sf) decreases</a:t>
            </a:r>
            <a:r>
              <a:rPr lang="en-US" sz="4000" dirty="0" smtClean="0">
                <a:solidFill>
                  <a:srgbClr val="002060"/>
                </a:solidFill>
              </a:rPr>
              <a:t>.</a:t>
            </a:r>
          </a:p>
          <a:p>
            <a:r>
              <a:rPr lang="en-US" sz="4000" dirty="0" smtClean="0"/>
              <a:t> </a:t>
            </a:r>
            <a:r>
              <a:rPr lang="en-US" sz="4000" dirty="0">
                <a:solidFill>
                  <a:srgbClr val="FF0000"/>
                </a:solidFill>
              </a:rPr>
              <a:t>At normal operating speed, the leakage reactance of both the windings become negligibly small. </a:t>
            </a:r>
            <a:endParaRPr lang="en-US" sz="4000" dirty="0" smtClean="0">
              <a:solidFill>
                <a:srgbClr val="FF0000"/>
              </a:solidFill>
            </a:endParaRPr>
          </a:p>
          <a:p>
            <a:r>
              <a:rPr lang="en-US" sz="4000" dirty="0" smtClean="0">
                <a:solidFill>
                  <a:srgbClr val="00B050"/>
                </a:solidFill>
              </a:rPr>
              <a:t>The </a:t>
            </a:r>
            <a:r>
              <a:rPr lang="en-US" sz="4000" dirty="0">
                <a:solidFill>
                  <a:srgbClr val="00B050"/>
                </a:solidFill>
              </a:rPr>
              <a:t>current in the rotor divides between the two cages and is governed by their resistances. </a:t>
            </a:r>
            <a:endParaRPr lang="en-US" sz="4000" dirty="0" smtClean="0">
              <a:solidFill>
                <a:srgbClr val="00B050"/>
              </a:solidFill>
            </a:endParaRPr>
          </a:p>
          <a:p>
            <a:r>
              <a:rPr lang="en-US" sz="4000" dirty="0" smtClean="0">
                <a:solidFill>
                  <a:srgbClr val="002060"/>
                </a:solidFill>
              </a:rPr>
              <a:t>The </a:t>
            </a:r>
            <a:r>
              <a:rPr lang="en-US" sz="4000" dirty="0">
                <a:solidFill>
                  <a:srgbClr val="002060"/>
                </a:solidFill>
              </a:rPr>
              <a:t>resistance of the outer cage is about 5 to 6 times that of the inner cage. </a:t>
            </a:r>
            <a:endParaRPr lang="en-US" sz="4000" dirty="0" smtClean="0">
              <a:solidFill>
                <a:srgbClr val="002060"/>
              </a:solidFill>
            </a:endParaRPr>
          </a:p>
          <a:p>
            <a:r>
              <a:rPr lang="en-US" sz="4000" dirty="0" smtClean="0">
                <a:solidFill>
                  <a:srgbClr val="7030A0"/>
                </a:solidFill>
              </a:rPr>
              <a:t>Hence</a:t>
            </a:r>
            <a:r>
              <a:rPr lang="en-US" sz="4000" dirty="0">
                <a:solidFill>
                  <a:srgbClr val="7030A0"/>
                </a:solidFill>
              </a:rPr>
              <a:t>, the torque of the motor developed mainly by the low resistance inner cage and is developed under normal operating speed.</a:t>
            </a:r>
            <a:endParaRPr lang="en-IN" sz="4000" dirty="0">
              <a:solidFill>
                <a:srgbClr val="7030A0"/>
              </a:solidFill>
            </a:endParaRPr>
          </a:p>
        </p:txBody>
      </p:sp>
    </p:spTree>
    <p:extLst>
      <p:ext uri="{BB962C8B-B14F-4D97-AF65-F5344CB8AC3E}">
        <p14:creationId xmlns:p14="http://schemas.microsoft.com/office/powerpoint/2010/main" val="209049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latin typeface="Times New Roman" panose="02020603050405020304" pitchFamily="18" charset="0"/>
                <a:cs typeface="Times New Roman" panose="02020603050405020304" pitchFamily="18" charset="0"/>
              </a:rPr>
              <a:t>Phasor Diagram Of Induction Motor on No-load </a:t>
            </a:r>
            <a:r>
              <a:rPr lang="en-US" dirty="0">
                <a:solidFill>
                  <a:schemeClr val="bg1"/>
                </a:solidFill>
              </a:rPr>
              <a:t>and on Load,</a:t>
            </a:r>
          </a:p>
        </p:txBody>
      </p:sp>
      <p:pic>
        <p:nvPicPr>
          <p:cNvPr id="4" name="Content Placeholder 3"/>
          <p:cNvPicPr>
            <a:picLocks noGrp="1" noChangeAspect="1"/>
          </p:cNvPicPr>
          <p:nvPr>
            <p:ph idx="1"/>
          </p:nvPr>
        </p:nvPicPr>
        <p:blipFill>
          <a:blip r:embed="rId2"/>
          <a:stretch>
            <a:fillRect/>
          </a:stretch>
        </p:blipFill>
        <p:spPr>
          <a:xfrm>
            <a:off x="2325190" y="1580606"/>
            <a:ext cx="4114800" cy="4167051"/>
          </a:xfrm>
          <a:prstGeom prst="rect">
            <a:avLst/>
          </a:prstGeom>
        </p:spPr>
      </p:pic>
      <p:sp>
        <p:nvSpPr>
          <p:cNvPr id="6" name="TextBox 5"/>
          <p:cNvSpPr txBox="1"/>
          <p:nvPr/>
        </p:nvSpPr>
        <p:spPr>
          <a:xfrm>
            <a:off x="6923314" y="1867989"/>
            <a:ext cx="4140926" cy="2492990"/>
          </a:xfrm>
          <a:prstGeom prst="rect">
            <a:avLst/>
          </a:prstGeom>
          <a:noFill/>
        </p:spPr>
        <p:txBody>
          <a:bodyPr wrap="square" rtlCol="0">
            <a:spAutoFit/>
          </a:bodyPr>
          <a:lstStyle/>
          <a:p>
            <a:r>
              <a:rPr lang="en-IN" sz="4000" dirty="0" smtClean="0">
                <a:latin typeface="Times New Roman" panose="02020603050405020304" pitchFamily="18" charset="0"/>
                <a:cs typeface="Times New Roman" panose="02020603050405020304" pitchFamily="18" charset="0"/>
              </a:rPr>
              <a:t>V</a:t>
            </a:r>
            <a:r>
              <a:rPr lang="en-IN" sz="2800" dirty="0" smtClean="0">
                <a:latin typeface="Times New Roman" panose="02020603050405020304" pitchFamily="18" charset="0"/>
                <a:cs typeface="Times New Roman" panose="02020603050405020304" pitchFamily="18" charset="0"/>
              </a:rPr>
              <a:t>1</a:t>
            </a:r>
            <a:r>
              <a:rPr lang="en-IN" sz="4000" dirty="0" smtClean="0">
                <a:latin typeface="Times New Roman" panose="02020603050405020304" pitchFamily="18" charset="0"/>
                <a:cs typeface="Times New Roman" panose="02020603050405020304" pitchFamily="18" charset="0"/>
              </a:rPr>
              <a:t> = E</a:t>
            </a:r>
            <a:r>
              <a:rPr lang="en-IN" sz="2800" dirty="0" smtClean="0">
                <a:latin typeface="Times New Roman" panose="02020603050405020304" pitchFamily="18" charset="0"/>
                <a:cs typeface="Times New Roman" panose="02020603050405020304" pitchFamily="18" charset="0"/>
              </a:rPr>
              <a:t>1</a:t>
            </a:r>
            <a:r>
              <a:rPr lang="en-IN" sz="4000" dirty="0" smtClean="0">
                <a:latin typeface="Times New Roman" panose="02020603050405020304" pitchFamily="18" charset="0"/>
                <a:cs typeface="Times New Roman" panose="02020603050405020304" pitchFamily="18" charset="0"/>
              </a:rPr>
              <a:t>-I</a:t>
            </a:r>
            <a:r>
              <a:rPr lang="en-IN" sz="2400" dirty="0" smtClean="0">
                <a:latin typeface="Times New Roman" panose="02020603050405020304" pitchFamily="18" charset="0"/>
                <a:cs typeface="Times New Roman" panose="02020603050405020304" pitchFamily="18" charset="0"/>
              </a:rPr>
              <a:t>0</a:t>
            </a:r>
            <a:r>
              <a:rPr lang="en-IN" sz="4000" dirty="0" smtClean="0">
                <a:latin typeface="Times New Roman" panose="02020603050405020304" pitchFamily="18" charset="0"/>
                <a:cs typeface="Times New Roman" panose="02020603050405020304" pitchFamily="18" charset="0"/>
              </a:rPr>
              <a:t>Z</a:t>
            </a:r>
            <a:r>
              <a:rPr lang="en-IN" sz="2400" dirty="0" smtClean="0">
                <a:latin typeface="Times New Roman" panose="02020603050405020304" pitchFamily="18" charset="0"/>
                <a:cs typeface="Times New Roman" panose="02020603050405020304" pitchFamily="18" charset="0"/>
              </a:rPr>
              <a:t>0</a:t>
            </a:r>
            <a:endParaRPr lang="en-IN" sz="1400" dirty="0" smtClean="0">
              <a:latin typeface="Times New Roman" panose="02020603050405020304" pitchFamily="18" charset="0"/>
              <a:cs typeface="Times New Roman" panose="02020603050405020304" pitchFamily="18" charset="0"/>
            </a:endParaRPr>
          </a:p>
          <a:p>
            <a:r>
              <a:rPr lang="en-IN" sz="4000" dirty="0" err="1" smtClean="0">
                <a:latin typeface="Times New Roman" panose="02020603050405020304" pitchFamily="18" charset="0"/>
                <a:cs typeface="Times New Roman" panose="02020603050405020304" pitchFamily="18" charset="0"/>
              </a:rPr>
              <a:t>Ic</a:t>
            </a:r>
            <a:r>
              <a:rPr lang="en-IN" sz="4000" dirty="0" smtClean="0">
                <a:latin typeface="Times New Roman" panose="02020603050405020304" pitchFamily="18" charset="0"/>
                <a:cs typeface="Times New Roman" panose="02020603050405020304" pitchFamily="18" charset="0"/>
              </a:rPr>
              <a:t>  =  Io Cos</a:t>
            </a:r>
            <a:r>
              <a:rPr lang="en-IN" sz="4800" dirty="0" smtClean="0">
                <a:latin typeface="Times New Roman" panose="02020603050405020304" pitchFamily="18" charset="0"/>
                <a:cs typeface="Times New Roman" panose="02020603050405020304" pitchFamily="18" charset="0"/>
              </a:rPr>
              <a:t>ø</a:t>
            </a:r>
            <a:r>
              <a:rPr lang="en-IN" sz="3200" dirty="0" smtClean="0">
                <a:latin typeface="Times New Roman" panose="02020603050405020304" pitchFamily="18" charset="0"/>
                <a:cs typeface="Times New Roman" panose="02020603050405020304" pitchFamily="18" charset="0"/>
              </a:rPr>
              <a:t>o</a:t>
            </a:r>
          </a:p>
          <a:p>
            <a:r>
              <a:rPr lang="en-IN" sz="4000" dirty="0" err="1" smtClean="0">
                <a:latin typeface="Times New Roman" panose="02020603050405020304" pitchFamily="18" charset="0"/>
                <a:cs typeface="Times New Roman" panose="02020603050405020304" pitchFamily="18" charset="0"/>
              </a:rPr>
              <a:t>I</a:t>
            </a:r>
            <a:r>
              <a:rPr lang="en-IN" sz="3600" dirty="0" err="1" smtClean="0">
                <a:latin typeface="Times New Roman" panose="02020603050405020304" pitchFamily="18" charset="0"/>
                <a:cs typeface="Times New Roman" panose="02020603050405020304" pitchFamily="18" charset="0"/>
              </a:rPr>
              <a:t>m</a:t>
            </a:r>
            <a:r>
              <a:rPr lang="en-IN" sz="4000" dirty="0" smtClean="0">
                <a:latin typeface="Times New Roman" panose="02020603050405020304" pitchFamily="18" charset="0"/>
                <a:cs typeface="Times New Roman" panose="02020603050405020304" pitchFamily="18" charset="0"/>
              </a:rPr>
              <a:t>  =  </a:t>
            </a:r>
            <a:r>
              <a:rPr lang="en-IN" sz="4000" dirty="0">
                <a:latin typeface="Times New Roman" panose="02020603050405020304" pitchFamily="18" charset="0"/>
                <a:cs typeface="Times New Roman" panose="02020603050405020304" pitchFamily="18" charset="0"/>
              </a:rPr>
              <a:t>Io </a:t>
            </a:r>
            <a:r>
              <a:rPr lang="en-IN" sz="4000" dirty="0" err="1" smtClean="0">
                <a:latin typeface="Times New Roman" panose="02020603050405020304" pitchFamily="18" charset="0"/>
                <a:cs typeface="Times New Roman" panose="02020603050405020304" pitchFamily="18" charset="0"/>
              </a:rPr>
              <a:t>Sin</a:t>
            </a:r>
            <a:r>
              <a:rPr lang="en-IN" sz="4800" dirty="0" err="1" smtClean="0">
                <a:latin typeface="Times New Roman" panose="02020603050405020304" pitchFamily="18" charset="0"/>
                <a:cs typeface="Times New Roman" panose="02020603050405020304" pitchFamily="18" charset="0"/>
              </a:rPr>
              <a:t>ø</a:t>
            </a:r>
            <a:r>
              <a:rPr lang="en-IN" sz="3200" dirty="0" err="1" smtClean="0">
                <a:latin typeface="Times New Roman" panose="02020603050405020304" pitchFamily="18" charset="0"/>
                <a:cs typeface="Times New Roman" panose="02020603050405020304" pitchFamily="18" charset="0"/>
              </a:rPr>
              <a:t>o</a:t>
            </a:r>
            <a:endParaRPr lang="en-IN" sz="32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78620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4400" dirty="0">
                <a:solidFill>
                  <a:srgbClr val="FFC000"/>
                </a:solidFill>
              </a:rPr>
              <a:t>For the low starting torque requirements, an ordinary cage motor is used. </a:t>
            </a:r>
            <a:endParaRPr lang="en-US" sz="4400" dirty="0" smtClean="0">
              <a:solidFill>
                <a:srgbClr val="FFC000"/>
              </a:solidFill>
            </a:endParaRPr>
          </a:p>
          <a:p>
            <a:r>
              <a:rPr lang="en-US" sz="4400" dirty="0" smtClean="0">
                <a:solidFill>
                  <a:srgbClr val="FF0000"/>
                </a:solidFill>
              </a:rPr>
              <a:t>For </a:t>
            </a:r>
            <a:r>
              <a:rPr lang="en-US" sz="4400" dirty="0">
                <a:solidFill>
                  <a:srgbClr val="FF0000"/>
                </a:solidFill>
              </a:rPr>
              <a:t>higher torque requirements a deep bar cage motor is used. </a:t>
            </a:r>
            <a:endParaRPr lang="en-US" sz="4400" dirty="0" smtClean="0">
              <a:solidFill>
                <a:srgbClr val="FF0000"/>
              </a:solidFill>
            </a:endParaRPr>
          </a:p>
          <a:p>
            <a:r>
              <a:rPr lang="en-US" sz="4400" dirty="0" smtClean="0">
                <a:solidFill>
                  <a:srgbClr val="00B0F0"/>
                </a:solidFill>
              </a:rPr>
              <a:t>A </a:t>
            </a:r>
            <a:r>
              <a:rPr lang="en-US" sz="4400" dirty="0">
                <a:solidFill>
                  <a:srgbClr val="00B0F0"/>
                </a:solidFill>
              </a:rPr>
              <a:t>double cage motor is used for higher torques. </a:t>
            </a:r>
            <a:endParaRPr lang="en-US" sz="4400" dirty="0" smtClean="0">
              <a:solidFill>
                <a:srgbClr val="00B0F0"/>
              </a:solidFill>
            </a:endParaRPr>
          </a:p>
          <a:p>
            <a:r>
              <a:rPr lang="en-US" sz="4400" dirty="0" smtClean="0">
                <a:solidFill>
                  <a:srgbClr val="00B0F0"/>
                </a:solidFill>
              </a:rPr>
              <a:t>The </a:t>
            </a:r>
            <a:r>
              <a:rPr lang="en-US" sz="4400" dirty="0">
                <a:solidFill>
                  <a:srgbClr val="00B0F0"/>
                </a:solidFill>
              </a:rPr>
              <a:t>slip ring construction is used for large size motors. </a:t>
            </a:r>
            <a:endParaRPr lang="en-US" sz="4400" dirty="0" smtClean="0">
              <a:solidFill>
                <a:srgbClr val="00B0F0"/>
              </a:solidFill>
            </a:endParaRPr>
          </a:p>
          <a:p>
            <a:r>
              <a:rPr lang="en-US" sz="4400" dirty="0" smtClean="0">
                <a:solidFill>
                  <a:srgbClr val="002060"/>
                </a:solidFill>
              </a:rPr>
              <a:t>The </a:t>
            </a:r>
            <a:r>
              <a:rPr lang="en-US" sz="4400" dirty="0">
                <a:solidFill>
                  <a:srgbClr val="002060"/>
                </a:solidFill>
              </a:rPr>
              <a:t>starting torque and the starting periods is also large.</a:t>
            </a:r>
            <a:endParaRPr lang="en-IN" sz="4400" dirty="0">
              <a:solidFill>
                <a:srgbClr val="002060"/>
              </a:solidFill>
            </a:endParaRPr>
          </a:p>
        </p:txBody>
      </p:sp>
    </p:spTree>
    <p:extLst>
      <p:ext uri="{BB962C8B-B14F-4D97-AF65-F5344CB8AC3E}">
        <p14:creationId xmlns:p14="http://schemas.microsoft.com/office/powerpoint/2010/main" val="145743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695" y="1"/>
            <a:ext cx="11981468" cy="1244337"/>
          </a:xfrm>
        </p:spPr>
        <p:txBody>
          <a:bodyPr>
            <a:normAutofit/>
          </a:bodyPr>
          <a:lstStyle/>
          <a:p>
            <a:r>
              <a:rPr lang="en-US" sz="3600" dirty="0">
                <a:solidFill>
                  <a:srgbClr val="FF0000"/>
                </a:solidFill>
              </a:rPr>
              <a:t>Comparison between Single Cage and Double Cage Motors</a:t>
            </a:r>
            <a:br>
              <a:rPr lang="en-US"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103695" y="914400"/>
            <a:ext cx="11849493" cy="5835192"/>
          </a:xfrm>
        </p:spPr>
        <p:txBody>
          <a:bodyPr>
            <a:normAutofit/>
          </a:bodyPr>
          <a:lstStyle/>
          <a:p>
            <a:pPr>
              <a:buFont typeface="Wingdings" panose="05000000000000000000" pitchFamily="2" charset="2"/>
              <a:buChar char="Ø"/>
            </a:pPr>
            <a:r>
              <a:rPr lang="en-US" dirty="0" smtClean="0">
                <a:solidFill>
                  <a:srgbClr val="92D050"/>
                </a:solidFill>
              </a:rPr>
              <a:t>A </a:t>
            </a:r>
            <a:r>
              <a:rPr lang="en-US" dirty="0">
                <a:solidFill>
                  <a:srgbClr val="92D050"/>
                </a:solidFill>
              </a:rPr>
              <a:t>double cage rotor has low starting current and high starting torque. Therefore, it is more suitable for direct on line starting.</a:t>
            </a:r>
          </a:p>
          <a:p>
            <a:pPr>
              <a:buFont typeface="Wingdings" panose="05000000000000000000" pitchFamily="2" charset="2"/>
              <a:buChar char="Ø"/>
            </a:pPr>
            <a:r>
              <a:rPr lang="en-US" dirty="0">
                <a:solidFill>
                  <a:srgbClr val="0070C0"/>
                </a:solidFill>
              </a:rPr>
              <a:t>Since effective rotor resistance of double cage motor is higher, there is larger rotor heating at the time of starting as compared to that of single cage rotor.</a:t>
            </a:r>
          </a:p>
          <a:p>
            <a:pPr>
              <a:buFont typeface="Wingdings" panose="05000000000000000000" pitchFamily="2" charset="2"/>
              <a:buChar char="Ø"/>
            </a:pPr>
            <a:r>
              <a:rPr lang="en-US" dirty="0">
                <a:solidFill>
                  <a:srgbClr val="FF0000"/>
                </a:solidFill>
              </a:rPr>
              <a:t>The high resistance of the outer cage increases the resistance of double cage motor. So full load copper losses are increased and efficiency is decreased</a:t>
            </a:r>
            <a:r>
              <a:rPr lang="en-US" dirty="0"/>
              <a:t>.</a:t>
            </a:r>
          </a:p>
          <a:p>
            <a:pPr>
              <a:buFont typeface="Wingdings" panose="05000000000000000000" pitchFamily="2" charset="2"/>
              <a:buChar char="Ø"/>
            </a:pPr>
            <a:r>
              <a:rPr lang="en-US" dirty="0">
                <a:solidFill>
                  <a:srgbClr val="002060"/>
                </a:solidFill>
              </a:rPr>
              <a:t>The pull out torque of double cage motor is smaller than single cage motor.</a:t>
            </a:r>
          </a:p>
          <a:p>
            <a:pPr>
              <a:buFont typeface="Wingdings" panose="05000000000000000000" pitchFamily="2" charset="2"/>
              <a:buChar char="Ø"/>
            </a:pPr>
            <a:r>
              <a:rPr lang="en-US" dirty="0">
                <a:solidFill>
                  <a:srgbClr val="FFC000"/>
                </a:solidFill>
              </a:rPr>
              <a:t>The cost of double cage motor is about 20-30 % more than that of single cage motor </a:t>
            </a:r>
            <a:r>
              <a:rPr lang="en-US" dirty="0" err="1">
                <a:solidFill>
                  <a:srgbClr val="FFC000"/>
                </a:solidFill>
              </a:rPr>
              <a:t>og</a:t>
            </a:r>
            <a:r>
              <a:rPr lang="en-US" dirty="0">
                <a:solidFill>
                  <a:srgbClr val="FFC000"/>
                </a:solidFill>
              </a:rPr>
              <a:t> same rating.</a:t>
            </a:r>
            <a:endParaRPr lang="en-IN" dirty="0">
              <a:solidFill>
                <a:srgbClr val="FFC000"/>
              </a:solidFill>
            </a:endParaRPr>
          </a:p>
        </p:txBody>
      </p:sp>
    </p:spTree>
    <p:extLst>
      <p:ext uri="{BB962C8B-B14F-4D97-AF65-F5344CB8AC3E}">
        <p14:creationId xmlns:p14="http://schemas.microsoft.com/office/powerpoint/2010/main" val="19269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Double Cage Rotor of an Induction Motor</a:t>
            </a:r>
            <a:br>
              <a:rPr lang="en-US" dirty="0">
                <a:solidFill>
                  <a:srgbClr val="C00000"/>
                </a:solidFill>
              </a:rPr>
            </a:br>
            <a:endParaRPr lang="en-IN" dirty="0">
              <a:solidFill>
                <a:srgbClr val="C00000"/>
              </a:solidFill>
            </a:endParaRPr>
          </a:p>
        </p:txBody>
      </p:sp>
      <p:sp>
        <p:nvSpPr>
          <p:cNvPr id="3" name="Content Placeholder 2"/>
          <p:cNvSpPr>
            <a:spLocks noGrp="1"/>
          </p:cNvSpPr>
          <p:nvPr>
            <p:ph idx="1"/>
          </p:nvPr>
        </p:nvSpPr>
        <p:spPr>
          <a:xfrm>
            <a:off x="433633" y="1131216"/>
            <a:ext cx="10920167" cy="5627803"/>
          </a:xfrm>
        </p:spPr>
        <p:txBody>
          <a:bodyPr/>
          <a:lstStyle/>
          <a:p>
            <a:r>
              <a:rPr lang="en-US" dirty="0" smtClean="0">
                <a:solidFill>
                  <a:srgbClr val="00B050"/>
                </a:solidFill>
              </a:rPr>
              <a:t>A </a:t>
            </a:r>
            <a:r>
              <a:rPr lang="en-US" dirty="0">
                <a:solidFill>
                  <a:srgbClr val="00B050"/>
                </a:solidFill>
              </a:rPr>
              <a:t>Double Cage Induction motor is that type of motor in which a double cage or two rotor windings or cages are used. </a:t>
            </a:r>
            <a:endParaRPr lang="en-US" dirty="0" smtClean="0">
              <a:solidFill>
                <a:srgbClr val="00B050"/>
              </a:solidFill>
            </a:endParaRPr>
          </a:p>
          <a:p>
            <a:r>
              <a:rPr lang="en-US" dirty="0" smtClean="0">
                <a:solidFill>
                  <a:srgbClr val="002060"/>
                </a:solidFill>
              </a:rPr>
              <a:t>This </a:t>
            </a:r>
            <a:r>
              <a:rPr lang="en-US" dirty="0">
                <a:solidFill>
                  <a:srgbClr val="002060"/>
                </a:solidFill>
              </a:rPr>
              <a:t>arrangement is used for obtaining high starting torque at a low value of starting current. </a:t>
            </a:r>
            <a:endParaRPr lang="en-US" dirty="0" smtClean="0">
              <a:solidFill>
                <a:srgbClr val="002060"/>
              </a:solidFill>
            </a:endParaRPr>
          </a:p>
          <a:p>
            <a:r>
              <a:rPr lang="en-US" dirty="0" smtClean="0">
                <a:solidFill>
                  <a:srgbClr val="7030A0"/>
                </a:solidFill>
              </a:rPr>
              <a:t>The </a:t>
            </a:r>
            <a:r>
              <a:rPr lang="en-US" dirty="0">
                <a:solidFill>
                  <a:srgbClr val="7030A0"/>
                </a:solidFill>
              </a:rPr>
              <a:t>stator of a double cage rotor of an induction motor is same as that of a normal induction motor. </a:t>
            </a:r>
            <a:endParaRPr lang="en-US" dirty="0" smtClean="0">
              <a:solidFill>
                <a:srgbClr val="7030A0"/>
              </a:solidFill>
            </a:endParaRPr>
          </a:p>
          <a:p>
            <a:r>
              <a:rPr lang="en-US" dirty="0" smtClean="0">
                <a:solidFill>
                  <a:srgbClr val="FF0000"/>
                </a:solidFill>
              </a:rPr>
              <a:t>In </a:t>
            </a:r>
            <a:r>
              <a:rPr lang="en-US" dirty="0">
                <a:solidFill>
                  <a:srgbClr val="FF0000"/>
                </a:solidFill>
              </a:rPr>
              <a:t>the double cage rotor of an induction motor, there are two layers of the bars. </a:t>
            </a:r>
            <a:endParaRPr lang="en-US" dirty="0" smtClean="0">
              <a:solidFill>
                <a:srgbClr val="FF0000"/>
              </a:solidFill>
            </a:endParaRPr>
          </a:p>
          <a:p>
            <a:r>
              <a:rPr lang="en-US" dirty="0" smtClean="0">
                <a:solidFill>
                  <a:srgbClr val="92D050"/>
                </a:solidFill>
              </a:rPr>
              <a:t>The </a:t>
            </a:r>
            <a:r>
              <a:rPr lang="en-US" dirty="0">
                <a:solidFill>
                  <a:srgbClr val="92D050"/>
                </a:solidFill>
              </a:rPr>
              <a:t>figure of the Double cage induction motor is shown below</a:t>
            </a:r>
            <a:r>
              <a:rPr lang="en-US" dirty="0"/>
              <a:t>.</a:t>
            </a:r>
            <a:endParaRPr lang="en-IN" dirty="0"/>
          </a:p>
        </p:txBody>
      </p:sp>
    </p:spTree>
    <p:extLst>
      <p:ext uri="{BB962C8B-B14F-4D97-AF65-F5344CB8AC3E}">
        <p14:creationId xmlns:p14="http://schemas.microsoft.com/office/powerpoint/2010/main" val="22534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18094"/>
          </a:xfrm>
        </p:spPr>
        <p:txBody>
          <a:bodyPr/>
          <a:lstStyle/>
          <a:p>
            <a:pPr algn="ctr"/>
            <a:r>
              <a:rPr lang="en-US" dirty="0" smtClean="0">
                <a:solidFill>
                  <a:srgbClr val="FF0000"/>
                </a:solidFill>
              </a:rPr>
              <a:t>Double cage rotor</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084082" y="933254"/>
            <a:ext cx="10190376" cy="5243709"/>
          </a:xfrm>
          <a:prstGeom prst="rect">
            <a:avLst/>
          </a:prstGeom>
        </p:spPr>
      </p:pic>
    </p:spTree>
    <p:extLst>
      <p:ext uri="{BB962C8B-B14F-4D97-AF65-F5344CB8AC3E}">
        <p14:creationId xmlns:p14="http://schemas.microsoft.com/office/powerpoint/2010/main" val="421808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188686" y="101600"/>
            <a:ext cx="11829143" cy="6400799"/>
          </a:xfrm>
          <a:prstGeom prst="rect">
            <a:avLst/>
          </a:prstGeom>
        </p:spPr>
      </p:pic>
    </p:spTree>
    <p:extLst>
      <p:ext uri="{BB962C8B-B14F-4D97-AF65-F5344CB8AC3E}">
        <p14:creationId xmlns:p14="http://schemas.microsoft.com/office/powerpoint/2010/main" val="41682096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2456"/>
          </a:xfrm>
        </p:spPr>
        <p:txBody>
          <a:bodyPr/>
          <a:lstStyle/>
          <a:p>
            <a:pPr algn="ctr"/>
            <a:r>
              <a:rPr lang="en-US" b="1" dirty="0">
                <a:solidFill>
                  <a:srgbClr val="FF0000"/>
                </a:solidFill>
              </a:rPr>
              <a:t>Grid connected induction Generator</a:t>
            </a:r>
            <a:endParaRPr lang="en-IN" b="1" dirty="0"/>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7991" y="1074058"/>
            <a:ext cx="11499574" cy="5515585"/>
          </a:xfrm>
          <a:prstGeom prst="rect">
            <a:avLst/>
          </a:prstGeom>
          <a:solidFill>
            <a:schemeClr val="tx1"/>
          </a:solidFill>
        </p:spPr>
      </p:pic>
    </p:spTree>
    <p:extLst>
      <p:ext uri="{BB962C8B-B14F-4D97-AF65-F5344CB8AC3E}">
        <p14:creationId xmlns:p14="http://schemas.microsoft.com/office/powerpoint/2010/main" val="13970011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13111" cy="989703"/>
          </a:xfrm>
        </p:spPr>
        <p:txBody>
          <a:bodyPr/>
          <a:lstStyle/>
          <a:p>
            <a:r>
              <a:rPr lang="en-US" b="1" dirty="0" smtClean="0">
                <a:solidFill>
                  <a:srgbClr val="FF0000"/>
                </a:solidFill>
              </a:rPr>
              <a:t>Grid connected induction Generator</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400000"/>
                    </a14:imgEffect>
                    <a14:imgEffect>
                      <a14:brightnessContrast contrast="20000"/>
                    </a14:imgEffect>
                  </a14:imgLayer>
                </a14:imgProps>
              </a:ext>
            </a:extLst>
          </a:blip>
          <a:stretch>
            <a:fillRect/>
          </a:stretch>
        </p:blipFill>
        <p:spPr>
          <a:xfrm>
            <a:off x="258184" y="817582"/>
            <a:ext cx="11469990" cy="5583218"/>
          </a:xfrm>
          <a:prstGeom prst="rect">
            <a:avLst/>
          </a:prstGeom>
        </p:spPr>
      </p:pic>
    </p:spTree>
    <p:extLst>
      <p:ext uri="{BB962C8B-B14F-4D97-AF65-F5344CB8AC3E}">
        <p14:creationId xmlns:p14="http://schemas.microsoft.com/office/powerpoint/2010/main" val="20702276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298174" y="516835"/>
            <a:ext cx="11658600" cy="6058136"/>
          </a:xfrm>
          <a:prstGeom prst="rect">
            <a:avLst/>
          </a:prstGeom>
        </p:spPr>
      </p:pic>
    </p:spTree>
    <p:extLst>
      <p:ext uri="{BB962C8B-B14F-4D97-AF65-F5344CB8AC3E}">
        <p14:creationId xmlns:p14="http://schemas.microsoft.com/office/powerpoint/2010/main" val="23476653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7656"/>
          </a:xfrm>
        </p:spPr>
        <p:txBody>
          <a:bodyPr>
            <a:normAutofit fontScale="90000"/>
          </a:bodyPr>
          <a:lstStyle/>
          <a:p>
            <a:pPr algn="ctr"/>
            <a:r>
              <a:rPr lang="en-US" b="1" dirty="0" smtClean="0">
                <a:solidFill>
                  <a:srgbClr val="FF0000"/>
                </a:solidFill>
              </a:rPr>
              <a:t>Induction generator-stand alone system</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blip>
          <a:stretch>
            <a:fillRect/>
          </a:stretch>
        </p:blipFill>
        <p:spPr>
          <a:xfrm>
            <a:off x="248478" y="556591"/>
            <a:ext cx="11695043" cy="5953539"/>
          </a:xfrm>
          <a:prstGeom prst="rect">
            <a:avLst/>
          </a:prstGeom>
          <a:solidFill>
            <a:schemeClr val="tx1"/>
          </a:solidFill>
        </p:spPr>
      </p:pic>
    </p:spTree>
    <p:extLst>
      <p:ext uri="{BB962C8B-B14F-4D97-AF65-F5344CB8AC3E}">
        <p14:creationId xmlns:p14="http://schemas.microsoft.com/office/powerpoint/2010/main" val="4032317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81446" y="346166"/>
            <a:ext cx="10959737" cy="5943600"/>
          </a:xfrm>
          <a:prstGeom prst="rect">
            <a:avLst/>
          </a:prstGeom>
        </p:spPr>
      </p:pic>
      <p:sp>
        <p:nvSpPr>
          <p:cNvPr id="5" name="TextBox 4"/>
          <p:cNvSpPr txBox="1"/>
          <p:nvPr/>
        </p:nvSpPr>
        <p:spPr>
          <a:xfrm>
            <a:off x="2808514" y="2651760"/>
            <a:ext cx="1867989" cy="666206"/>
          </a:xfrm>
          <a:prstGeom prst="rect">
            <a:avLst/>
          </a:prstGeom>
          <a:noFill/>
        </p:spPr>
        <p:txBody>
          <a:bodyPr wrap="square" rtlCol="0">
            <a:spAutoFit/>
          </a:bodyPr>
          <a:lstStyle/>
          <a:p>
            <a:endParaRPr lang="en-IN" dirty="0"/>
          </a:p>
        </p:txBody>
      </p:sp>
      <p:sp>
        <p:nvSpPr>
          <p:cNvPr id="7" name="Rectangle 6"/>
          <p:cNvSpPr/>
          <p:nvPr/>
        </p:nvSpPr>
        <p:spPr>
          <a:xfrm>
            <a:off x="6779624" y="5007819"/>
            <a:ext cx="3135086" cy="1877437"/>
          </a:xfrm>
          <a:prstGeom prst="rect">
            <a:avLst/>
          </a:prstGeom>
        </p:spPr>
        <p:txBody>
          <a:bodyPr wrap="square">
            <a:spAutoFit/>
          </a:bodyPr>
          <a:lstStyle/>
          <a:p>
            <a:r>
              <a:rPr lang="en-IN" sz="4000" dirty="0">
                <a:latin typeface="Times New Roman" panose="02020603050405020304" pitchFamily="18" charset="0"/>
                <a:cs typeface="Times New Roman" panose="02020603050405020304" pitchFamily="18" charset="0"/>
              </a:rPr>
              <a:t>V</a:t>
            </a:r>
            <a:r>
              <a:rPr lang="en-IN" sz="2400" dirty="0">
                <a:latin typeface="Times New Roman" panose="02020603050405020304" pitchFamily="18" charset="0"/>
                <a:cs typeface="Times New Roman" panose="02020603050405020304" pitchFamily="18" charset="0"/>
              </a:rPr>
              <a:t>1</a:t>
            </a:r>
            <a:r>
              <a:rPr lang="en-IN" sz="4000" dirty="0">
                <a:latin typeface="Times New Roman" panose="02020603050405020304" pitchFamily="18" charset="0"/>
                <a:cs typeface="Times New Roman" panose="02020603050405020304" pitchFamily="18" charset="0"/>
              </a:rPr>
              <a:t> = </a:t>
            </a:r>
            <a:r>
              <a:rPr lang="en-IN" sz="4000" dirty="0" smtClean="0">
                <a:latin typeface="Times New Roman" panose="02020603050405020304" pitchFamily="18" charset="0"/>
                <a:cs typeface="Times New Roman" panose="02020603050405020304" pitchFamily="18" charset="0"/>
              </a:rPr>
              <a:t>E</a:t>
            </a:r>
            <a:r>
              <a:rPr lang="en-IN" sz="2800" dirty="0" smtClean="0">
                <a:latin typeface="Times New Roman" panose="02020603050405020304" pitchFamily="18" charset="0"/>
                <a:cs typeface="Times New Roman" panose="02020603050405020304" pitchFamily="18" charset="0"/>
              </a:rPr>
              <a:t>1</a:t>
            </a:r>
            <a:r>
              <a:rPr lang="en-IN" sz="4000" dirty="0" smtClean="0">
                <a:latin typeface="Times New Roman" panose="02020603050405020304" pitchFamily="18" charset="0"/>
                <a:cs typeface="Times New Roman" panose="02020603050405020304" pitchFamily="18" charset="0"/>
              </a:rPr>
              <a:t>-I</a:t>
            </a:r>
            <a:r>
              <a:rPr lang="en-IN" sz="2800" dirty="0" smtClean="0">
                <a:latin typeface="Times New Roman" panose="02020603050405020304" pitchFamily="18" charset="0"/>
                <a:cs typeface="Times New Roman" panose="02020603050405020304" pitchFamily="18" charset="0"/>
              </a:rPr>
              <a:t>1</a:t>
            </a:r>
            <a:r>
              <a:rPr lang="en-IN" sz="4000" dirty="0" smtClean="0">
                <a:latin typeface="Times New Roman" panose="02020603050405020304" pitchFamily="18" charset="0"/>
                <a:cs typeface="Times New Roman" panose="02020603050405020304" pitchFamily="18" charset="0"/>
              </a:rPr>
              <a:t>Z</a:t>
            </a:r>
            <a:r>
              <a:rPr lang="en-IN" sz="2800" dirty="0" smtClean="0">
                <a:latin typeface="Times New Roman" panose="02020603050405020304" pitchFamily="18" charset="0"/>
                <a:cs typeface="Times New Roman" panose="02020603050405020304" pitchFamily="18" charset="0"/>
              </a:rPr>
              <a:t>1</a:t>
            </a:r>
          </a:p>
          <a:p>
            <a:r>
              <a:rPr lang="en-IN" sz="4000" dirty="0" smtClean="0">
                <a:latin typeface="Times New Roman" panose="02020603050405020304" pitchFamily="18" charset="0"/>
                <a:cs typeface="Times New Roman" panose="02020603050405020304" pitchFamily="18" charset="0"/>
              </a:rPr>
              <a:t>V</a:t>
            </a:r>
            <a:r>
              <a:rPr lang="en-IN" sz="2400" dirty="0" smtClean="0">
                <a:latin typeface="Times New Roman" panose="02020603050405020304" pitchFamily="18" charset="0"/>
                <a:cs typeface="Times New Roman" panose="02020603050405020304" pitchFamily="18" charset="0"/>
              </a:rPr>
              <a:t>2</a:t>
            </a:r>
            <a:r>
              <a:rPr lang="en-IN" sz="4000" dirty="0" smtClean="0">
                <a:latin typeface="Times New Roman" panose="02020603050405020304" pitchFamily="18" charset="0"/>
                <a:cs typeface="Times New Roman" panose="02020603050405020304" pitchFamily="18" charset="0"/>
              </a:rPr>
              <a:t> </a:t>
            </a:r>
            <a:r>
              <a:rPr lang="en-IN" sz="4000" dirty="0">
                <a:latin typeface="Times New Roman" panose="02020603050405020304" pitchFamily="18" charset="0"/>
                <a:cs typeface="Times New Roman" panose="02020603050405020304" pitchFamily="18" charset="0"/>
              </a:rPr>
              <a:t>= </a:t>
            </a:r>
            <a:r>
              <a:rPr lang="en-IN" sz="4000" dirty="0" smtClean="0">
                <a:latin typeface="Times New Roman" panose="02020603050405020304" pitchFamily="18" charset="0"/>
                <a:cs typeface="Times New Roman" panose="02020603050405020304" pitchFamily="18" charset="0"/>
              </a:rPr>
              <a:t>E</a:t>
            </a:r>
            <a:r>
              <a:rPr lang="en-IN" sz="2800" dirty="0" smtClean="0">
                <a:latin typeface="Times New Roman" panose="02020603050405020304" pitchFamily="18" charset="0"/>
                <a:cs typeface="Times New Roman" panose="02020603050405020304" pitchFamily="18" charset="0"/>
              </a:rPr>
              <a:t>2</a:t>
            </a:r>
            <a:r>
              <a:rPr lang="en-IN" sz="4000" dirty="0" smtClean="0">
                <a:latin typeface="Times New Roman" panose="02020603050405020304" pitchFamily="18" charset="0"/>
                <a:cs typeface="Times New Roman" panose="02020603050405020304" pitchFamily="18" charset="0"/>
              </a:rPr>
              <a:t>-I</a:t>
            </a:r>
            <a:r>
              <a:rPr lang="en-IN" sz="2800" dirty="0" smtClean="0">
                <a:latin typeface="Times New Roman" panose="02020603050405020304" pitchFamily="18" charset="0"/>
                <a:cs typeface="Times New Roman" panose="02020603050405020304" pitchFamily="18" charset="0"/>
              </a:rPr>
              <a:t>2</a:t>
            </a:r>
            <a:r>
              <a:rPr lang="en-IN" sz="4000" dirty="0" smtClean="0">
                <a:latin typeface="Times New Roman" panose="02020603050405020304" pitchFamily="18" charset="0"/>
                <a:cs typeface="Times New Roman" panose="02020603050405020304" pitchFamily="18" charset="0"/>
              </a:rPr>
              <a:t>Z</a:t>
            </a:r>
            <a:r>
              <a:rPr lang="en-IN" sz="3200" dirty="0" smtClean="0">
                <a:latin typeface="Times New Roman" panose="02020603050405020304" pitchFamily="18" charset="0"/>
                <a:cs typeface="Times New Roman" panose="02020603050405020304" pitchFamily="18" charset="0"/>
              </a:rPr>
              <a:t>2</a:t>
            </a:r>
            <a:endParaRPr lang="en-IN" sz="3200" dirty="0">
              <a:latin typeface="Times New Roman" panose="02020603050405020304" pitchFamily="18" charset="0"/>
              <a:cs typeface="Times New Roman" panose="02020603050405020304" pitchFamily="18" charset="0"/>
            </a:endParaRPr>
          </a:p>
          <a:p>
            <a:endParaRPr lang="en-IN" sz="3600" dirty="0"/>
          </a:p>
        </p:txBody>
      </p:sp>
    </p:spTree>
    <p:extLst>
      <p:ext uri="{BB962C8B-B14F-4D97-AF65-F5344CB8AC3E}">
        <p14:creationId xmlns:p14="http://schemas.microsoft.com/office/powerpoint/2010/main" val="4065499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b="1" dirty="0" smtClean="0">
                <a:latin typeface="Times New Roman" panose="02020603050405020304" pitchFamily="18" charset="0"/>
                <a:cs typeface="Times New Roman" panose="02020603050405020304" pitchFamily="18" charset="0"/>
              </a:rPr>
              <a:t>Equivalent circuit of 3phase induction motor</a:t>
            </a:r>
            <a:endParaRPr lang="en-IN" sz="4000" b="1"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838200" y="1476103"/>
            <a:ext cx="10515600" cy="4846319"/>
          </a:xfrm>
          <a:prstGeom prst="rect">
            <a:avLst/>
          </a:prstGeom>
        </p:spPr>
      </p:pic>
    </p:spTree>
    <p:extLst>
      <p:ext uri="{BB962C8B-B14F-4D97-AF65-F5344CB8AC3E}">
        <p14:creationId xmlns:p14="http://schemas.microsoft.com/office/powerpoint/2010/main" val="312473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contrast="80000"/>
                    </a14:imgEffect>
                  </a14:imgLayer>
                </a14:imgProps>
              </a:ext>
            </a:extLst>
          </a:blip>
          <a:srcRect l="23581" t="15343" r="22695" b="26028"/>
          <a:stretch/>
        </p:blipFill>
        <p:spPr>
          <a:xfrm>
            <a:off x="367749" y="367748"/>
            <a:ext cx="11499574" cy="6152322"/>
          </a:xfrm>
          <a:prstGeom prst="rect">
            <a:avLst/>
          </a:prstGeom>
          <a:solidFill>
            <a:schemeClr val="tx1"/>
          </a:solidFill>
        </p:spPr>
      </p:pic>
    </p:spTree>
    <p:extLst>
      <p:ext uri="{BB962C8B-B14F-4D97-AF65-F5344CB8AC3E}">
        <p14:creationId xmlns:p14="http://schemas.microsoft.com/office/powerpoint/2010/main" val="994464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812</TotalTime>
  <Words>1991</Words>
  <Application>Microsoft Office PowerPoint</Application>
  <PresentationFormat>Widescreen</PresentationFormat>
  <Paragraphs>143</Paragraphs>
  <Slides>68</Slides>
  <Notes>1</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68</vt:i4>
      </vt:variant>
    </vt:vector>
  </HeadingPairs>
  <TitlesOfParts>
    <vt:vector size="79" baseType="lpstr">
      <vt:lpstr>Arial</vt:lpstr>
      <vt:lpstr>Calibri</vt:lpstr>
      <vt:lpstr>Calibri Light</vt:lpstr>
      <vt:lpstr>Times New Roman</vt:lpstr>
      <vt:lpstr>Wingdings</vt:lpstr>
      <vt:lpstr>Office Theme</vt:lpstr>
      <vt:lpstr>1_Office Theme</vt:lpstr>
      <vt:lpstr>3_Office Theme</vt:lpstr>
      <vt:lpstr>4_Office Theme</vt:lpstr>
      <vt:lpstr>5_Office Theme</vt:lpstr>
      <vt:lpstr>2_Office Theme</vt:lpstr>
      <vt:lpstr>Module-3  Performance of Three-Phase Induction Motor: </vt:lpstr>
      <vt:lpstr>PowerPoint Presentation</vt:lpstr>
      <vt:lpstr>PowerPoint Presentation</vt:lpstr>
      <vt:lpstr>PowerPoint Presentation</vt:lpstr>
      <vt:lpstr>PowerPoint Presentation</vt:lpstr>
      <vt:lpstr>Phasor Diagram Of Induction Motor on No-load and on Load,</vt:lpstr>
      <vt:lpstr>PowerPoint Presentation</vt:lpstr>
      <vt:lpstr>Equivalent circuit of 3phase induction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on circle diagram</vt:lpstr>
      <vt:lpstr>PowerPoint Presentation</vt:lpstr>
      <vt:lpstr>PowerPoint Presentation</vt:lpstr>
      <vt:lpstr>PowerPoint Presentation</vt:lpstr>
      <vt:lpstr>PowerPoint Presentation</vt:lpstr>
      <vt:lpstr>PowerPoint Presentation</vt:lpstr>
      <vt:lpstr>PowerPoint Presentation</vt:lpstr>
      <vt:lpstr>Crawling of Induction Motor</vt:lpstr>
      <vt:lpstr>PowerPoint Presentation</vt:lpstr>
      <vt:lpstr>PowerPoint Presentation</vt:lpstr>
      <vt:lpstr>PowerPoint Presentation</vt:lpstr>
      <vt:lpstr>PowerPoint Presentation</vt:lpstr>
      <vt:lpstr>Cogging of Induction Motor </vt:lpstr>
      <vt:lpstr>PowerPoint Presentation</vt:lpstr>
      <vt:lpstr>Methods to overcome Cogging</vt:lpstr>
      <vt:lpstr>PowerPoint Presentation</vt:lpstr>
      <vt:lpstr>PowerPoint Presentation</vt:lpstr>
      <vt:lpstr>Equivalent circuit of 3 phase Induction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Torque Characteristics of Deep Rotor IM </vt:lpstr>
      <vt:lpstr>PowerPoint Presentation</vt:lpstr>
      <vt:lpstr>PowerPoint Presentation</vt:lpstr>
      <vt:lpstr>PowerPoint Presentation</vt:lpstr>
      <vt:lpstr>PowerPoint Presentation</vt:lpstr>
      <vt:lpstr>Comparison between Single Cage and Double Cage Motors </vt:lpstr>
      <vt:lpstr>Double Cage Rotor of an Induction Motor </vt:lpstr>
      <vt:lpstr>Double cage rotor</vt:lpstr>
      <vt:lpstr>PowerPoint Presentation</vt:lpstr>
      <vt:lpstr>Grid connected induction Generator</vt:lpstr>
      <vt:lpstr>Grid connected induction Generator</vt:lpstr>
      <vt:lpstr>PowerPoint Presentation</vt:lpstr>
      <vt:lpstr>Induction generator-stand alone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dc:creator>
  <cp:lastModifiedBy>EEE</cp:lastModifiedBy>
  <cp:revision>31</cp:revision>
  <dcterms:created xsi:type="dcterms:W3CDTF">2019-03-22T04:12:22Z</dcterms:created>
  <dcterms:modified xsi:type="dcterms:W3CDTF">2024-05-31T04:35:07Z</dcterms:modified>
</cp:coreProperties>
</file>